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70" r:id="rId2"/>
    <p:sldId id="373" r:id="rId3"/>
    <p:sldId id="380" r:id="rId4"/>
    <p:sldId id="3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58830" autoAdjust="0"/>
  </p:normalViewPr>
  <p:slideViewPr>
    <p:cSldViewPr snapToGrid="0">
      <p:cViewPr varScale="1">
        <p:scale>
          <a:sx n="43" d="100"/>
          <a:sy n="43" d="100"/>
        </p:scale>
        <p:origin x="17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F6FAD8-F5CD-4464-A1CF-482E845C93C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716137-FF7E-4556-A153-A90FAA664423}">
      <dgm:prSet/>
      <dgm:spPr/>
      <dgm:t>
        <a:bodyPr/>
        <a:lstStyle/>
        <a:p>
          <a:r>
            <a:rPr lang="en-US" dirty="0"/>
            <a:t>MIND TRAINING IN SEVEN POINTS</a:t>
          </a:r>
        </a:p>
      </dgm:t>
    </dgm:pt>
    <dgm:pt modelId="{531D6F0C-B3F0-4F02-92E4-237E73CFD592}" type="parTrans" cxnId="{35DE8179-446C-49B9-AB30-7523B886E7F1}">
      <dgm:prSet/>
      <dgm:spPr/>
      <dgm:t>
        <a:bodyPr/>
        <a:lstStyle/>
        <a:p>
          <a:endParaRPr lang="en-US"/>
        </a:p>
      </dgm:t>
    </dgm:pt>
    <dgm:pt modelId="{3517F616-D3B8-4374-B183-50654A68A6FF}" type="sibTrans" cxnId="{35DE8179-446C-49B9-AB30-7523B886E7F1}">
      <dgm:prSet/>
      <dgm:spPr/>
      <dgm:t>
        <a:bodyPr/>
        <a:lstStyle/>
        <a:p>
          <a:endParaRPr lang="en-US"/>
        </a:p>
      </dgm:t>
    </dgm:pt>
    <dgm:pt modelId="{DE47DFEC-22F8-4B3D-8C0F-A1EB9C84C515}" type="pres">
      <dgm:prSet presAssocID="{BDF6FAD8-F5CD-4464-A1CF-482E845C93C5}" presName="linear" presStyleCnt="0">
        <dgm:presLayoutVars>
          <dgm:animLvl val="lvl"/>
          <dgm:resizeHandles val="exact"/>
        </dgm:presLayoutVars>
      </dgm:prSet>
      <dgm:spPr/>
    </dgm:pt>
    <dgm:pt modelId="{413053E1-2167-484B-B2E8-92D7B29122F8}" type="pres">
      <dgm:prSet presAssocID="{B0716137-FF7E-4556-A153-A90FAA66442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31C873F-A236-45FF-B916-1C8DFFA18AB9}" type="presOf" srcId="{B0716137-FF7E-4556-A153-A90FAA664423}" destId="{413053E1-2167-484B-B2E8-92D7B29122F8}" srcOrd="0" destOrd="0" presId="urn:microsoft.com/office/officeart/2005/8/layout/vList2"/>
    <dgm:cxn modelId="{DB86805B-0E04-4730-933D-83DE8787150A}" type="presOf" srcId="{BDF6FAD8-F5CD-4464-A1CF-482E845C93C5}" destId="{DE47DFEC-22F8-4B3D-8C0F-A1EB9C84C515}" srcOrd="0" destOrd="0" presId="urn:microsoft.com/office/officeart/2005/8/layout/vList2"/>
    <dgm:cxn modelId="{35DE8179-446C-49B9-AB30-7523B886E7F1}" srcId="{BDF6FAD8-F5CD-4464-A1CF-482E845C93C5}" destId="{B0716137-FF7E-4556-A153-A90FAA664423}" srcOrd="0" destOrd="0" parTransId="{531D6F0C-B3F0-4F02-92E4-237E73CFD592}" sibTransId="{3517F616-D3B8-4374-B183-50654A68A6FF}"/>
    <dgm:cxn modelId="{1ECC7A5D-0E8B-4C91-B61B-FA0AF44ED9EA}" type="presParOf" srcId="{DE47DFEC-22F8-4B3D-8C0F-A1EB9C84C515}" destId="{413053E1-2167-484B-B2E8-92D7B29122F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3053E1-2167-484B-B2E8-92D7B29122F8}">
      <dsp:nvSpPr>
        <dsp:cNvPr id="0" name=""/>
        <dsp:cNvSpPr/>
      </dsp:nvSpPr>
      <dsp:spPr>
        <a:xfrm>
          <a:off x="0" y="201196"/>
          <a:ext cx="4619621" cy="4639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MIND TRAINING IN SEVEN POINTS</a:t>
          </a:r>
        </a:p>
      </dsp:txBody>
      <dsp:txXfrm>
        <a:off x="225511" y="426707"/>
        <a:ext cx="4168599" cy="41880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3CAE0-E580-4C1A-ACB8-CDE1CEA54F8C}" type="datetimeFigureOut">
              <a:rPr lang="en-GB" smtClean="0"/>
              <a:t>11/01/2025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08006-A30D-4639-965E-95AA7D4D1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763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igpawiki.org/index.php?title=Disturbing_emotions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rigpawiki.org/index.php?title=Five_wrong_views" TargetMode="External"/><Relationship Id="rId4" Type="http://schemas.openxmlformats.org/officeDocument/2006/relationships/hyperlink" Target="https://www.rigpawiki.org/index.php?title=Sangha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C8CBD8-036F-98EA-0CC8-C0F66C39BF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C36960-7010-6D69-5E1B-A026683B60A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1800" b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The Seven Point Mind Training is a Teaching by </a:t>
            </a:r>
            <a:r>
              <a:rPr lang="en-GB" sz="1800" b="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Geshe</a:t>
            </a:r>
            <a:r>
              <a:rPr lang="en-GB" sz="1800" b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Chekawa</a:t>
            </a:r>
            <a:r>
              <a:rPr lang="en-GB" sz="1800" b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(1101 – 1175)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1800" b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It’s part of the </a:t>
            </a:r>
            <a:r>
              <a:rPr lang="en-GB" sz="1800" b="1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Lojong</a:t>
            </a:r>
            <a:r>
              <a:rPr lang="en-GB" sz="1800" b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(mind training) tradition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1800" b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Focuses on cultivating compassion, wisdom and mental resilience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1800" b="1" i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Resilience: the ability to meet all conditions with a stable and aware mind.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1800" b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Awareness of karma and using skilful means to transform difficulties into opportunities and have compassion for others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1800" b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All our benefits come from others, and yet we think that all our problems come from others.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1800" b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It’s alchemy – using the same material to transform base metal into gold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1800" b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Based on Atisha’s teachings on Bodhicitta (the mind of awakening)</a:t>
            </a:r>
          </a:p>
          <a:p>
            <a:pPr marL="0" lvl="0" indent="0">
              <a:lnSpc>
                <a:spcPct val="107000"/>
              </a:lnSpc>
              <a:buFont typeface="Courier New" panose="02070309020205020404" pitchFamily="49" charset="0"/>
              <a:buNone/>
            </a:pPr>
            <a:endParaRPr lang="en-GB" sz="1800" b="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Font typeface="Courier New" panose="02070309020205020404" pitchFamily="49" charset="0"/>
              <a:buNone/>
            </a:pPr>
            <a:endParaRPr lang="en-GB" sz="1800" b="1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Font typeface="Courier New" panose="02070309020205020404" pitchFamily="49" charset="0"/>
              <a:buNone/>
            </a:pPr>
            <a:r>
              <a:rPr lang="en-GB" sz="1800" b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By looking at the nature of the mind we can start to understand how powerful it is </a:t>
            </a:r>
          </a:p>
          <a:p>
            <a:pPr marL="0" lvl="0" indent="0">
              <a:lnSpc>
                <a:spcPct val="107000"/>
              </a:lnSpc>
              <a:buFont typeface="Courier New" panose="02070309020205020404" pitchFamily="49" charset="0"/>
              <a:buNone/>
            </a:pPr>
            <a:endParaRPr lang="en-GB" sz="1800" b="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Font typeface="Courier New" panose="02070309020205020404" pitchFamily="49" charset="0"/>
              <a:buNone/>
            </a:pPr>
            <a:r>
              <a:rPr lang="en-GB" sz="1800" b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How we can transform our problems into the path to enlightenment and understand what we mean by suffering</a:t>
            </a:r>
          </a:p>
          <a:p>
            <a:pPr marL="0" lvl="0" indent="0">
              <a:lnSpc>
                <a:spcPct val="107000"/>
              </a:lnSpc>
              <a:buFont typeface="Courier New" panose="02070309020205020404" pitchFamily="49" charset="0"/>
              <a:buNone/>
            </a:pPr>
            <a:endParaRPr lang="en-GB" sz="1800" b="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Font typeface="Courier New" panose="02070309020205020404" pitchFamily="49" charset="0"/>
              <a:buNone/>
            </a:pPr>
            <a:endParaRPr lang="en-GB" sz="1800" b="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Font typeface="Courier New" panose="02070309020205020404" pitchFamily="49" charset="0"/>
              <a:buNone/>
            </a:pPr>
            <a:endParaRPr lang="en-GB" sz="1800" b="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Font typeface="Courier New" panose="02070309020205020404" pitchFamily="49" charset="0"/>
              <a:buNone/>
            </a:pPr>
            <a:endParaRPr lang="en-GB" sz="1800" b="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800" b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935EC-744E-A296-79B4-012846B4F0C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97D9562-89A2-4405-888F-828EA13709F0}" type="slidenum">
              <a:t>1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base"/>
            <a:r>
              <a:rPr lang="en-GB" dirty="0"/>
              <a:t>First – </a:t>
            </a:r>
          </a:p>
          <a:p>
            <a:pPr algn="l" fontAlgn="base"/>
            <a:r>
              <a:rPr lang="en-GB" b="1" dirty="0"/>
              <a:t>Respecting the lineage increases our humility and view of interdependence.</a:t>
            </a:r>
          </a:p>
          <a:p>
            <a:pPr algn="l" fontAlgn="base"/>
            <a:endParaRPr lang="en-GB" dirty="0"/>
          </a:p>
          <a:p>
            <a:pPr algn="l" fontAlgn="base"/>
            <a:r>
              <a:rPr lang="en-GB" dirty="0"/>
              <a:t>The Lineage</a:t>
            </a:r>
          </a:p>
          <a:p>
            <a:pPr algn="l" fontAlgn="base"/>
            <a:endParaRPr lang="en-GB" dirty="0"/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GB" dirty="0"/>
              <a:t>The opening to texts is always a homage – paying tribute to the lineage – humility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GB" dirty="0"/>
              <a:t>Rinpoche did his informally at the end of the teachings.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GB" dirty="0"/>
              <a:t>The source is within the </a:t>
            </a:r>
            <a:r>
              <a:rPr lang="en-GB" b="1" dirty="0"/>
              <a:t>Perfection of Wisdom sutra </a:t>
            </a:r>
            <a:r>
              <a:rPr lang="en-GB" dirty="0"/>
              <a:t>taught by the Buddha at Vulture’s Peak, Rajgir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GB" dirty="0"/>
              <a:t>It’s also in the </a:t>
            </a:r>
            <a:r>
              <a:rPr lang="en-GB" b="1" dirty="0" err="1"/>
              <a:t>Avatamska</a:t>
            </a:r>
            <a:r>
              <a:rPr lang="en-GB" b="1" dirty="0"/>
              <a:t> Sutra describing the deeds of a Bodhisattva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GB" dirty="0"/>
              <a:t>These wisdom teachings were passed from Manjushri – </a:t>
            </a:r>
            <a:r>
              <a:rPr lang="en-GB" dirty="0" err="1"/>
              <a:t>Asangha</a:t>
            </a:r>
            <a:r>
              <a:rPr lang="en-GB" dirty="0"/>
              <a:t> (10</a:t>
            </a:r>
            <a:r>
              <a:rPr lang="en-GB" baseline="30000" dirty="0"/>
              <a:t>th</a:t>
            </a:r>
            <a:r>
              <a:rPr lang="en-GB" dirty="0"/>
              <a:t> Century) – Lamp on the Path to Lama </a:t>
            </a:r>
            <a:r>
              <a:rPr lang="en-GB" dirty="0" err="1"/>
              <a:t>Tsong</a:t>
            </a:r>
            <a:r>
              <a:rPr lang="en-GB" dirty="0"/>
              <a:t> </a:t>
            </a:r>
            <a:r>
              <a:rPr lang="en-GB" dirty="0" err="1"/>
              <a:t>Khapa’s</a:t>
            </a:r>
            <a:r>
              <a:rPr lang="en-GB" dirty="0"/>
              <a:t> Lam Rim (14</a:t>
            </a:r>
            <a:r>
              <a:rPr lang="en-GB" baseline="30000" dirty="0"/>
              <a:t>th</a:t>
            </a:r>
            <a:r>
              <a:rPr lang="en-GB" dirty="0"/>
              <a:t> Century)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GB" dirty="0"/>
              <a:t>Bodhicitta teachings specifically on equalising and exchanging self with others – </a:t>
            </a:r>
            <a:r>
              <a:rPr lang="en-GB" b="1" dirty="0"/>
              <a:t>we displace ourselves </a:t>
            </a:r>
            <a:r>
              <a:rPr lang="en-GB" dirty="0"/>
              <a:t>– Maitreya – </a:t>
            </a:r>
            <a:r>
              <a:rPr lang="en-GB" dirty="0" err="1"/>
              <a:t>Shantideva</a:t>
            </a:r>
            <a:r>
              <a:rPr lang="en-GB" dirty="0"/>
              <a:t> – </a:t>
            </a:r>
            <a:r>
              <a:rPr lang="en-GB" dirty="0" err="1"/>
              <a:t>Dharmakirti</a:t>
            </a:r>
            <a:r>
              <a:rPr lang="en-GB" dirty="0"/>
              <a:t> (</a:t>
            </a:r>
            <a:r>
              <a:rPr lang="en-GB" dirty="0" err="1"/>
              <a:t>Serlingpa</a:t>
            </a:r>
            <a:r>
              <a:rPr lang="en-GB" dirty="0"/>
              <a:t>) – Atisha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GB" dirty="0"/>
              <a:t>We receive both wisdom and bodhicitta teachings through this text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GB" dirty="0"/>
              <a:t>8 verses of thought transformation. (</a:t>
            </a:r>
            <a:r>
              <a:rPr lang="en-GB" dirty="0" err="1"/>
              <a:t>Geshe</a:t>
            </a:r>
            <a:r>
              <a:rPr lang="en-GB" dirty="0"/>
              <a:t> </a:t>
            </a:r>
            <a:r>
              <a:rPr lang="en-GB" dirty="0" err="1"/>
              <a:t>Langri</a:t>
            </a:r>
            <a:r>
              <a:rPr lang="en-GB" dirty="0"/>
              <a:t> </a:t>
            </a:r>
            <a:r>
              <a:rPr lang="en-GB" dirty="0" err="1"/>
              <a:t>Tangpa</a:t>
            </a:r>
            <a:r>
              <a:rPr lang="en-GB" dirty="0"/>
              <a:t>) and 7 Points mainly draw from these teachings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GB" dirty="0"/>
              <a:t>7 Points is a commentary on 8 verses.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GB" dirty="0"/>
              <a:t>I received teachings from HHDL in 1999 and in Manchester 2012 and 2025 from </a:t>
            </a:r>
            <a:r>
              <a:rPr lang="en-GB" dirty="0" err="1"/>
              <a:t>Serkong</a:t>
            </a:r>
            <a:r>
              <a:rPr lang="en-GB" dirty="0"/>
              <a:t> Rinpoche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GB" dirty="0" err="1"/>
              <a:t>Gyalse</a:t>
            </a:r>
            <a:r>
              <a:rPr lang="en-GB" dirty="0"/>
              <a:t> </a:t>
            </a:r>
            <a:r>
              <a:rPr lang="en-GB" dirty="0" err="1"/>
              <a:t>Tokme</a:t>
            </a:r>
            <a:r>
              <a:rPr lang="en-GB" dirty="0"/>
              <a:t> Zangpo – (12.95 – 13.69)  - the commentary used by </a:t>
            </a:r>
            <a:r>
              <a:rPr lang="en-GB" dirty="0" err="1"/>
              <a:t>Serkong</a:t>
            </a:r>
            <a:r>
              <a:rPr lang="en-GB" dirty="0"/>
              <a:t> Rinpoche. Also 37 Practices of a Bodhisattva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GB" dirty="0"/>
              <a:t>There are numerous commentaries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endParaRPr lang="en-GB" dirty="0"/>
          </a:p>
          <a:p>
            <a:pPr algn="l" fontAlgn="base"/>
            <a:endParaRPr lang="en-GB" dirty="0"/>
          </a:p>
          <a:p>
            <a:pPr algn="l" fontAlgn="base"/>
            <a:r>
              <a:rPr lang="en-GB" dirty="0" err="1"/>
              <a:t>Geshe</a:t>
            </a:r>
            <a:r>
              <a:rPr lang="en-GB" dirty="0"/>
              <a:t> </a:t>
            </a:r>
            <a:r>
              <a:rPr lang="en-GB" dirty="0" err="1"/>
              <a:t>Chekawa</a:t>
            </a:r>
            <a:endParaRPr lang="en-GB" dirty="0"/>
          </a:p>
          <a:p>
            <a:pPr algn="l" fontAlgn="base"/>
            <a:endParaRPr lang="en-GB" dirty="0"/>
          </a:p>
          <a:p>
            <a:pPr algn="l" fontAlgn="base"/>
            <a:r>
              <a:rPr lang="en-GB" dirty="0"/>
              <a:t>Understanding what we mean by great compassion – from self to others and the irony</a:t>
            </a:r>
          </a:p>
          <a:p>
            <a:pPr algn="l" fontAlgn="base"/>
            <a:endParaRPr lang="en-GB" dirty="0"/>
          </a:p>
          <a:p>
            <a:pPr algn="l" fontAlgn="base"/>
            <a:endParaRPr lang="en-GB" dirty="0"/>
          </a:p>
          <a:p>
            <a:pPr algn="l"/>
            <a:r>
              <a:rPr lang="en-GB" dirty="0"/>
              <a:t>What are the five degenerations:</a:t>
            </a:r>
          </a:p>
          <a:p>
            <a:pPr algn="l"/>
            <a:endParaRPr lang="en-GB" dirty="0"/>
          </a:p>
          <a:p>
            <a:pPr algn="l"/>
            <a:r>
              <a:rPr lang="en-GB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The </a:t>
            </a:r>
            <a:r>
              <a:rPr lang="en-GB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five degenerations</a:t>
            </a:r>
            <a:r>
              <a:rPr lang="en-GB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during the age of strife are, as there are many different ages as well as universes. When this was written it was also </a:t>
            </a:r>
            <a:r>
              <a:rPr lang="en-GB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verywild</a:t>
            </a:r>
            <a:r>
              <a:rPr lang="en-GB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with people with untamed minds. Today we can see more perhaps than 50 years ago that there is a strong prevalence against even basic ethics like killing ,stealing, lying and sexual abuse:</a:t>
            </a:r>
          </a:p>
          <a:p>
            <a:pPr algn="l"/>
            <a:endParaRPr lang="en-GB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GB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degeneration of life-span, the shortening of the length of life;</a:t>
            </a:r>
            <a:br>
              <a:rPr lang="en-GB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</a:br>
            <a:endParaRPr lang="en-GB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GB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degeneration of time, the decline in the quality of things, food is less tasty and nutritious, fails to ripen and so on</a:t>
            </a:r>
            <a:br>
              <a:rPr lang="en-GB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</a:br>
            <a:endParaRPr lang="en-GB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GB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degeneration of </a:t>
            </a:r>
            <a:r>
              <a:rPr lang="en-GB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 tooltip="Disturbing emotion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disturbing emotions</a:t>
            </a:r>
            <a:r>
              <a:rPr lang="en-GB" b="0" i="0" u="non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the decline in the virtues of householders, negative emotions thrive</a:t>
            </a:r>
            <a:br>
              <a:rPr lang="en-GB" b="0" i="0" u="non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GB" b="0" i="0" u="none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GB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degeneration of views, the decline in the virtues of the ordained </a:t>
            </a:r>
            <a:r>
              <a:rPr lang="en-GB" b="0" i="0" u="sng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 tooltip="Sangh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sangha</a:t>
            </a:r>
            <a:r>
              <a:rPr lang="en-GB" b="0" i="0" u="sng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GB" b="0" i="0" u="sng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5" tooltip="Five wrong view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wrong views</a:t>
            </a:r>
            <a:r>
              <a:rPr lang="en-GB" b="0" i="0" u="sng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GB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proliferate;</a:t>
            </a:r>
            <a:br>
              <a:rPr lang="en-GB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</a:br>
            <a:endParaRPr lang="en-GB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GB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degeneration of experience, the decline in physical form, intellect, good health and so on.</a:t>
            </a:r>
          </a:p>
          <a:p>
            <a:pPr algn="l" fontAlgn="base"/>
            <a:endParaRPr lang="en-GB" dirty="0"/>
          </a:p>
          <a:p>
            <a:pPr algn="l" fontAlgn="base"/>
            <a:r>
              <a:rPr lang="en-GB" dirty="0"/>
              <a:t>How hard it is to practise dharma in these times therefore how precious are teachings that enable us to USE the degenerations as the material FOR our practice</a:t>
            </a:r>
          </a:p>
          <a:p>
            <a:pPr algn="l" fontAlgn="base"/>
            <a:r>
              <a:rPr lang="en-GB" dirty="0"/>
              <a:t>How we can transform them.</a:t>
            </a:r>
          </a:p>
          <a:p>
            <a:pPr algn="l" fontAlgn="base"/>
            <a:r>
              <a:rPr lang="en-GB" dirty="0"/>
              <a:t>Suitable for people who live in the wild west.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DCD26782-D834-44CB-8337-03AA7E6AF9F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234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GB" b="0" dirty="0">
                <a:latin typeface="Times New Roman" pitchFamily="18" charset="0"/>
              </a:rPr>
              <a:t>If we are going to train the mind then it’s good to start with understanding what we mean by MIND</a:t>
            </a:r>
          </a:p>
          <a:p>
            <a:pPr marL="0" indent="0">
              <a:buFontTx/>
              <a:buNone/>
              <a:defRPr/>
            </a:pPr>
            <a:endParaRPr lang="en-GB" sz="12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en-GB" sz="12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GB" sz="12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Explore the differentiation between mind and brain</a:t>
            </a:r>
          </a:p>
          <a:p>
            <a:pPr marL="0" indent="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en-GB" sz="12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GB" sz="12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Meditation on nature of the mind</a:t>
            </a:r>
          </a:p>
          <a:p>
            <a:pPr marL="0" indent="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GB" sz="12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FontTx/>
              <a:buNone/>
              <a:defRPr/>
            </a:pPr>
            <a:endParaRPr lang="en-GB" b="0" dirty="0">
              <a:latin typeface="Times New Roman" pitchFamily="18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26596" indent="-279460" eaLnBrk="0" hangingPunct="0">
              <a:defRPr sz="2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17840" indent="-223568" eaLnBrk="0" hangingPunct="0">
              <a:defRPr sz="2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564977" indent="-223568" eaLnBrk="0" hangingPunct="0">
              <a:defRPr sz="2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12113" indent="-223568" eaLnBrk="0" hangingPunct="0">
              <a:defRPr sz="2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459249" indent="-22356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06386" indent="-22356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353521" indent="-22356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00658" indent="-22356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7FE9B313-BA61-4BD3-BA70-41D99DD9DC6F}" type="slidenum">
              <a:rPr lang="en-GB" sz="1200"/>
              <a:pPr/>
              <a:t>3</a:t>
            </a:fld>
            <a:endParaRPr lang="en-GB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B4AB6-7568-37CA-AD85-26F679866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344868-3245-28C5-2250-0795EAD0BE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940EB7-38CA-EEA5-F037-7445C45942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GB" dirty="0"/>
              <a:t>“The nature of the mind is clear, Defilements are adventitious.”</a:t>
            </a:r>
          </a:p>
          <a:p>
            <a:endParaRPr lang="en-GB" dirty="0"/>
          </a:p>
          <a:p>
            <a:r>
              <a:rPr lang="en-GB" dirty="0"/>
              <a:t>Why the concept</a:t>
            </a:r>
            <a:r>
              <a:rPr lang="en-GB" baseline="0" dirty="0"/>
              <a:t> of mind is so important to understanding Buddhist philosophy</a:t>
            </a:r>
          </a:p>
          <a:p>
            <a:endParaRPr lang="en-GB" b="1" dirty="0"/>
          </a:p>
          <a:p>
            <a:r>
              <a:rPr lang="en-GB" b="1" dirty="0"/>
              <a:t>The mind is not the brain</a:t>
            </a:r>
          </a:p>
          <a:p>
            <a:endParaRPr lang="en-GB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With our awareness we can shape and change the brain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The brain is a tool of the mind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First we need to become aware of awareness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Soul has a permanent aspect to 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Consciousness is often used to describe mind – energy. In Buddhism we also talk about the mental consciousness which is one of the ways in which we experience the world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="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b="0" dirty="0"/>
              <a:t>The 3 qualities of mind are described as: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b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Luminosity – pure, untainted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Clarity – of experience, unhindered by projections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Knowing objects – both physical and of knowledge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dirty="0"/>
              <a:t>The mind is not physical. It is pure awareness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="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b="0" dirty="0"/>
              <a:t>The scope</a:t>
            </a:r>
            <a:r>
              <a:rPr lang="en-GB" b="0" baseline="0" dirty="0"/>
              <a:t> of the mind: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b="0" baseline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baseline="0" dirty="0"/>
              <a:t>Continuum of mind – </a:t>
            </a:r>
            <a:r>
              <a:rPr lang="en-GB" b="0" baseline="0" dirty="0" err="1"/>
              <a:t>beginninglessness</a:t>
            </a:r>
            <a:r>
              <a:rPr lang="en-GB" b="0" baseline="0" dirty="0"/>
              <a:t> and endlessness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baseline="0" dirty="0"/>
              <a:t>Not created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baseline="0" dirty="0"/>
              <a:t>Pure energy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baseline="0" dirty="0"/>
              <a:t>Indestructible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="0" baseline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0" baseline="0" dirty="0"/>
              <a:t>By understanding the nature of the mind we can see that our potential is limitless. We are not restricted by our physical body.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b="1" dirty="0">
              <a:latin typeface="Arial" pitchFamily="3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EA88B-5867-10E4-A60A-C917AC2C73FD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FB637C-D368-4C12-ABE2-05976E0F4573}" type="slidenum">
              <a:t>4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Times New Roman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038947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3ED7-3F33-0283-366B-530BE93809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CE6F1F-49BE-91D3-B625-3A15674D6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7F19C-EE12-EE76-3DE3-485D2CEF3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B1C1-49BD-4521-86DD-AA2604608D59}" type="datetimeFigureOut">
              <a:rPr lang="en-GB" smtClean="0"/>
              <a:t>11/01/2025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469B5-2254-8564-F3A7-3F568901D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FC8F4-32D0-5919-2324-7F5BFE5AD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4187-C7E8-41D5-89C8-637DE596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84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12B1D-C777-C8AE-88FE-131FD7C5C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E618E6-6468-50CA-A5FB-D79D9F8AC0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F2510-FF5A-324E-DB6E-186884F0C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B1C1-49BD-4521-86DD-AA2604608D59}" type="datetimeFigureOut">
              <a:rPr lang="en-GB" smtClean="0"/>
              <a:t>11/01/2025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5E485-C2B7-8E1F-8B95-35343624A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6738D-F280-761A-DAEF-DEFABC0A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4187-C7E8-41D5-89C8-637DE596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9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BB3EE6-7DFC-B1FC-E15D-42FCB07FE8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6D304C-7B44-4809-739F-6AC315D13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E35B2-8F03-AE8D-EE79-BD88F73B2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B1C1-49BD-4521-86DD-AA2604608D59}" type="datetimeFigureOut">
              <a:rPr lang="en-GB" smtClean="0"/>
              <a:t>11/01/2025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731A7-6299-A211-9EB2-6A3C254D6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BFA55-EB0F-A40D-8297-0BC7B1829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4187-C7E8-41D5-89C8-637DE596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648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8A9C9-97B7-5B9B-9703-DF4CCC35A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96E34-04CE-9F2D-3635-411A5ABF4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837EF-5993-940A-BE3F-09F8E0F32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B1C1-49BD-4521-86DD-AA2604608D59}" type="datetimeFigureOut">
              <a:rPr lang="en-GB" smtClean="0"/>
              <a:t>11/01/2025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B44F0-E47E-312C-E8EF-AEFB13507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5B183-319A-C697-3FB0-8AEA3EDCE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4187-C7E8-41D5-89C8-637DE596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30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40DFB-EDA1-EDAA-548F-9102C19FA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B2C07-C8D5-1FC0-547A-229BC3ED6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67C26-70E1-CDCA-DCC1-0B27A5A10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B1C1-49BD-4521-86DD-AA2604608D59}" type="datetimeFigureOut">
              <a:rPr lang="en-GB" smtClean="0"/>
              <a:t>11/01/2025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C887F-00DE-8456-5061-896DB9717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D8F8B-8DDC-3B30-2D9F-4BC9F93DC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4187-C7E8-41D5-89C8-637DE596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345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67102-432B-90CB-0EF5-DA9AC974B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39254-8BD6-B013-452F-39A7FA600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8094D5-E559-A6C3-5303-CC2A75D58C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45FD8C-F156-5988-BE86-4D53F9535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B1C1-49BD-4521-86DD-AA2604608D59}" type="datetimeFigureOut">
              <a:rPr lang="en-GB" smtClean="0"/>
              <a:t>11/01/2025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CD1A25-1C8C-FBC3-BE1C-480773652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7CC783-0B94-CE28-4E02-E0F11B51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4187-C7E8-41D5-89C8-637DE596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472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D7B0C-AF02-A22D-BCB0-246F806D4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48789-0848-C0D4-5E7D-E77A1BBEE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3AD421-0E1C-BAD6-4A3F-0AC83FBC3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B0D034-B52D-A103-D9B6-9ED1B16444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B0EA31-C7AA-5D20-DD85-CBFD61AD5B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052DBA-A97A-AF20-44B6-9414D4766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B1C1-49BD-4521-86DD-AA2604608D59}" type="datetimeFigureOut">
              <a:rPr lang="en-GB" smtClean="0"/>
              <a:t>11/01/2025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A9FE98-4BFC-5B31-6B88-371F29B67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8480E0-B894-6DAE-023E-905DD9E53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4187-C7E8-41D5-89C8-637DE596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84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5DB27-7A19-0982-142A-3ACEAA0E4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9A87C1-BDC4-9490-935B-6A9B6C261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B1C1-49BD-4521-86DD-AA2604608D59}" type="datetimeFigureOut">
              <a:rPr lang="en-GB" smtClean="0"/>
              <a:t>11/01/2025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0AFFC7-3CDD-B0C9-CEBE-7F452CDD8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74F0AE-C719-1AFF-A22F-DDACD7F72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4187-C7E8-41D5-89C8-637DE596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3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F1C478-C2AA-DFAC-69DF-D7427DA87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B1C1-49BD-4521-86DD-AA2604608D59}" type="datetimeFigureOut">
              <a:rPr lang="en-GB" smtClean="0"/>
              <a:t>11/01/2025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FF632E-D5FA-434E-4EE3-445E0DC4F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D306D5-D477-C6A4-CD87-0D68C8564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4187-C7E8-41D5-89C8-637DE596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03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0DB8A-22B5-681C-6DE6-7F764FA0F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F7DC4-0EB5-E1A2-03AA-B00A0CC06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2FCC28-29A7-3CD9-D4CA-EF36254DB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722D8F-9693-CEA0-05DC-3CC44D9BE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B1C1-49BD-4521-86DD-AA2604608D59}" type="datetimeFigureOut">
              <a:rPr lang="en-GB" smtClean="0"/>
              <a:t>11/01/2025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ACE514-4D3D-C094-8886-FE558C61C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499982-6062-4661-4E93-A5BD5821A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4187-C7E8-41D5-89C8-637DE596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86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C1785-B257-2049-61CD-802816802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90B4A6-46B8-DB96-963B-ADA2D4EF8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08F09A-BBDF-EAED-646F-3EBC6665C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B11FAB-26FB-4DAE-1EA3-712FECDA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B1C1-49BD-4521-86DD-AA2604608D59}" type="datetimeFigureOut">
              <a:rPr lang="en-GB" smtClean="0"/>
              <a:t>11/01/2025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0B5C9-1738-FEA5-C008-2D608FAA8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4E632C-C1AD-2EF1-6273-A8B87490D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4187-C7E8-41D5-89C8-637DE596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679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5A31E0-FBD6-7621-D6A5-7C97290BF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7E370F-4BC6-5EA1-9B6E-F78F3749A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1C093-EA8E-C186-B2E6-634C10A5AC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A3B1C1-49BD-4521-86DD-AA2604608D59}" type="datetimeFigureOut">
              <a:rPr lang="en-GB" smtClean="0"/>
              <a:t>11/01/2025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EF60B-30AA-6962-A396-8D1ABB89C6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59515-EDE0-512E-9C3D-268F5CEAB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594187-C7E8-41D5-89C8-637DE596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946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4">
            <a:extLst>
              <a:ext uri="{FF2B5EF4-FFF2-40B4-BE49-F238E27FC236}">
                <a16:creationId xmlns:a16="http://schemas.microsoft.com/office/drawing/2014/main" id="{2502B9F0-3276-6C63-549D-B661193AF1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 dirty="0" err="1">
                <a:solidFill>
                  <a:srgbClr val="FFFFFF"/>
                </a:solidFill>
                <a:uFillTx/>
                <a:latin typeface="Aptos"/>
              </a:rPr>
              <a:t>Bby</a:t>
            </a:r>
            <a:r>
              <a:rPr lang="en-US" sz="18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96509D0-1E12-2D09-7598-AF63A50502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35907" y="46129"/>
            <a:ext cx="4416612" cy="1268780"/>
          </a:xfrm>
        </p:spPr>
        <p:txBody>
          <a:bodyPr>
            <a:normAutofit/>
          </a:bodyPr>
          <a:lstStyle/>
          <a:p>
            <a:pPr lvl="0" algn="ctr"/>
            <a:r>
              <a:rPr lang="en-GB" sz="2400" b="1" dirty="0">
                <a:latin typeface="Arial" pitchFamily="34"/>
                <a:cs typeface="Arial" pitchFamily="34"/>
              </a:rPr>
              <a:t>AN UNUSUAL ATTITUDE – TAKING SUFFERING ONTO THE PATH</a:t>
            </a:r>
          </a:p>
        </p:txBody>
      </p:sp>
      <p:graphicFrame>
        <p:nvGraphicFramePr>
          <p:cNvPr id="1030" name="Content Placeholder 2">
            <a:extLst>
              <a:ext uri="{FF2B5EF4-FFF2-40B4-BE49-F238E27FC236}">
                <a16:creationId xmlns:a16="http://schemas.microsoft.com/office/drawing/2014/main" id="{73F71983-FDAC-D590-10D4-93DB617A843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9790" y="290286"/>
          <a:ext cx="4619621" cy="5041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2249D95C-8DB4-1267-B74E-E784627BA13B}"/>
              </a:ext>
            </a:extLst>
          </p:cNvPr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35D0226-CE03-4CBF-A471-7E7837550277}" type="slidenum">
              <a: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Aptos"/>
              </a:rPr>
              <a:t>1</a:t>
            </a:fld>
            <a:endParaRPr lang="en-GB" sz="12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pic>
        <p:nvPicPr>
          <p:cNvPr id="1028" name="Picture 4" descr="Level 1: Taking Refuge - the First Step ...">
            <a:extLst>
              <a:ext uri="{FF2B5EF4-FFF2-40B4-BE49-F238E27FC236}">
                <a16:creationId xmlns:a16="http://schemas.microsoft.com/office/drawing/2014/main" id="{62D4D272-E765-F2E6-CA58-19D7AAD31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00" y="1451429"/>
            <a:ext cx="5490026" cy="504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CFB39E-A9F9-1A90-5512-F59D0F0CE56B}"/>
              </a:ext>
            </a:extLst>
          </p:cNvPr>
          <p:cNvSpPr txBox="1"/>
          <p:nvPr/>
        </p:nvSpPr>
        <p:spPr>
          <a:xfrm>
            <a:off x="1944914" y="5331728"/>
            <a:ext cx="28931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i="1" dirty="0"/>
              <a:t>By </a:t>
            </a:r>
            <a:r>
              <a:rPr lang="en-GB" sz="2800" i="1" dirty="0" err="1"/>
              <a:t>Geshe</a:t>
            </a:r>
            <a:r>
              <a:rPr lang="en-GB" sz="2800" i="1" dirty="0"/>
              <a:t> </a:t>
            </a:r>
            <a:r>
              <a:rPr lang="en-GB" sz="2800" i="1" dirty="0" err="1"/>
              <a:t>Chekawa</a:t>
            </a:r>
            <a:endParaRPr lang="en-GB" sz="28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30983-B7B4-4738-ED91-4F8BAFF94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0" y="333829"/>
            <a:ext cx="4078514" cy="6299200"/>
          </a:xfrm>
        </p:spPr>
        <p:txBody>
          <a:bodyPr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endParaRPr lang="en-GB" sz="14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GB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4CF81B-4446-2981-5213-BDB8F7118C9F}"/>
              </a:ext>
            </a:extLst>
          </p:cNvPr>
          <p:cNvSpPr txBox="1"/>
          <p:nvPr/>
        </p:nvSpPr>
        <p:spPr>
          <a:xfrm>
            <a:off x="290286" y="187741"/>
            <a:ext cx="6858645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Homage to Great Compassion.</a:t>
            </a:r>
          </a:p>
          <a:p>
            <a:r>
              <a:rPr lang="en-GB" sz="3200" dirty="0"/>
              <a:t>This essence of nectar of instruction</a:t>
            </a:r>
          </a:p>
          <a:p>
            <a:r>
              <a:rPr lang="en-GB" sz="3200" dirty="0"/>
              <a:t>Is transmitted from </a:t>
            </a:r>
            <a:r>
              <a:rPr lang="en-GB" sz="3200" dirty="0" err="1"/>
              <a:t>Serlingpa</a:t>
            </a:r>
            <a:r>
              <a:rPr lang="en-GB" sz="3200" dirty="0"/>
              <a:t>.</a:t>
            </a:r>
          </a:p>
          <a:p>
            <a:r>
              <a:rPr lang="en-GB" sz="3200" dirty="0"/>
              <a:t>It is like a vajra, the sun and a medicinal tree.</a:t>
            </a:r>
          </a:p>
          <a:p>
            <a:r>
              <a:rPr lang="en-GB" sz="3200" dirty="0"/>
              <a:t>The meaning of the text and so forth should be known.</a:t>
            </a:r>
          </a:p>
          <a:p>
            <a:r>
              <a:rPr lang="en-GB" sz="3200" dirty="0"/>
              <a:t>The development of the five degenerations will be</a:t>
            </a:r>
          </a:p>
          <a:p>
            <a:r>
              <a:rPr lang="en-GB" sz="3200" dirty="0"/>
              <a:t>Transformed into the path to enlightenment.</a:t>
            </a:r>
          </a:p>
          <a:p>
            <a:endParaRPr lang="en-GB" dirty="0"/>
          </a:p>
        </p:txBody>
      </p:sp>
      <p:pic>
        <p:nvPicPr>
          <p:cNvPr id="1026" name="Picture 2" descr="Chekawa Yeshe Dorje - Wikipedia">
            <a:extLst>
              <a:ext uri="{FF2B5EF4-FFF2-40B4-BE49-F238E27FC236}">
                <a16:creationId xmlns:a16="http://schemas.microsoft.com/office/drawing/2014/main" id="{D3B7B897-CA95-4363-689B-094F7E09C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573" y="682171"/>
            <a:ext cx="4368798" cy="5442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8521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706299" y="639763"/>
            <a:ext cx="3947998" cy="54927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br>
              <a:rPr lang="en-US" sz="6000" dirty="0">
                <a:solidFill>
                  <a:srgbClr val="FFFFFF"/>
                </a:solidFill>
              </a:rPr>
            </a:br>
            <a:r>
              <a:rPr lang="en-US" sz="6000" dirty="0">
                <a:solidFill>
                  <a:srgbClr val="FFFFFF"/>
                </a:solidFill>
              </a:rPr>
              <a:t>THE NATURE OF THE MIND</a:t>
            </a:r>
          </a:p>
        </p:txBody>
      </p:sp>
      <p:sp>
        <p:nvSpPr>
          <p:cNvPr id="1126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63926" y="5876412"/>
            <a:ext cx="2926080" cy="139703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 lnSpcReduction="10000"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fld id="{67A9B589-13DA-4BDB-A5D3-2746D690C88D}" type="slidenum">
              <a:rPr lang="en-US" sz="9500" b="0" kern="1200">
                <a:ln>
                  <a:noFill/>
                </a:ln>
                <a:solidFill>
                  <a:srgbClr val="FFFFFF">
                    <a:alpha val="25000"/>
                  </a:srgbClr>
                </a:solidFill>
                <a:latin typeface="+mj-lt"/>
                <a:ea typeface="+mn-ea"/>
                <a:cs typeface="+mn-cs"/>
              </a:rPr>
              <a:pPr eaLnBrk="1" hangingPunct="1"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9500" b="0" kern="1200">
              <a:ln>
                <a:noFill/>
              </a:ln>
              <a:solidFill>
                <a:srgbClr val="FFFFFF">
                  <a:alpha val="25000"/>
                </a:srgb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88349" y="639764"/>
            <a:ext cx="6142032" cy="5492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457200" indent="-457200" defTabSz="9144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 consider the nature of the mind</a:t>
            </a:r>
          </a:p>
          <a:p>
            <a:pPr defTabSz="914400">
              <a:lnSpc>
                <a:spcPct val="85000"/>
              </a:lnSpc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indent="-457200" defTabSz="9144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implications of possessing a mind that has no beginning and no end</a:t>
            </a:r>
          </a:p>
          <a:p>
            <a:pPr defTabSz="914400">
              <a:lnSpc>
                <a:spcPct val="85000"/>
              </a:lnSpc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indent="-457200" defTabSz="9144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How it affects our emotional experiences </a:t>
            </a:r>
          </a:p>
          <a:p>
            <a:pPr defTabSz="914400">
              <a:lnSpc>
                <a:spcPct val="85000"/>
              </a:lnSpc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indent="-457200" defTabSz="9144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Mind as the creator of our experiences</a:t>
            </a:r>
          </a:p>
          <a:p>
            <a:pPr defTabSz="914400">
              <a:lnSpc>
                <a:spcPct val="85000"/>
              </a:lnSpc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indent="-457200" defTabSz="9144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Learn methods to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stabilise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the mind and transform destructive thoughts and attitudes </a:t>
            </a:r>
          </a:p>
          <a:p>
            <a:pPr defTabSz="914400">
              <a:lnSpc>
                <a:spcPct val="85000"/>
              </a:lnSpc>
              <a:spcAft>
                <a:spcPts val="800"/>
              </a:spcAft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</a:p>
        </p:txBody>
      </p:sp>
      <p:pic>
        <p:nvPicPr>
          <p:cNvPr id="2" name="Picture 8" descr="Image result for calm and inner peace">
            <a:extLst>
              <a:ext uri="{FF2B5EF4-FFF2-40B4-BE49-F238E27FC236}">
                <a16:creationId xmlns:a16="http://schemas.microsoft.com/office/drawing/2014/main" id="{FFBF5051-0D1B-5899-A609-E5A7E30CA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3" y="859809"/>
            <a:ext cx="5192815" cy="4749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1D731-3B2F-6039-BE3E-371C9FB38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285" descr="&quot;&quot;">
            <a:extLst>
              <a:ext uri="{FF2B5EF4-FFF2-40B4-BE49-F238E27FC236}">
                <a16:creationId xmlns:a16="http://schemas.microsoft.com/office/drawing/2014/main" id="{E30A7D8F-E3D7-BD0D-ABD7-6AE329CAA788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</a:t>
            </a:r>
          </a:p>
          <a:p>
            <a:pPr algn="r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</a:t>
            </a:r>
            <a:endParaRPr lang="en-US" sz="24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62CBD91-2DD9-1A7B-CB7A-F2BA362D67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95819" y="591250"/>
            <a:ext cx="4819646" cy="1476371"/>
          </a:xfrm>
        </p:spPr>
        <p:txBody>
          <a:bodyPr anchor="b">
            <a:normAutofit fontScale="90000"/>
          </a:bodyPr>
          <a:lstStyle/>
          <a:p>
            <a:pPr lvl="0" algn="ctr"/>
            <a:br>
              <a:rPr lang="en-US" sz="2600" dirty="0"/>
            </a:br>
            <a:r>
              <a:rPr lang="en-US" sz="4000" b="1" dirty="0"/>
              <a:t>THE NATURE OF THE MIND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ketch line" descr="&quot;&quot;">
            <a:extLst>
              <a:ext uri="{FF2B5EF4-FFF2-40B4-BE49-F238E27FC236}">
                <a16:creationId xmlns:a16="http://schemas.microsoft.com/office/drawing/2014/main" id="{2626A67E-66AD-1CBD-296A-2549B3517B9E}"/>
              </a:ext>
            </a:extLst>
          </p:cNvPr>
          <p:cNvSpPr>
            <a:spLocks noMove="1" noResize="1"/>
          </p:cNvSpPr>
          <p:nvPr/>
        </p:nvSpPr>
        <p:spPr>
          <a:xfrm>
            <a:off x="6738935" y="2373316"/>
            <a:ext cx="3255958" cy="1746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3255095"/>
              <a:gd name="f7" fmla="val 18288"/>
              <a:gd name="f8" fmla="val 240201"/>
              <a:gd name="f9" fmla="val -22123"/>
              <a:gd name="f10" fmla="val 462021"/>
              <a:gd name="f11" fmla="val -19623"/>
              <a:gd name="f12" fmla="val 618468"/>
              <a:gd name="f13" fmla="val 774915"/>
              <a:gd name="f14" fmla="val 19623"/>
              <a:gd name="f15" fmla="val 974734"/>
              <a:gd name="f16" fmla="val 2035"/>
              <a:gd name="f17" fmla="val 1269487"/>
              <a:gd name="f18" fmla="val 1564240"/>
              <a:gd name="f19" fmla="val -2035"/>
              <a:gd name="f20" fmla="val 1733579"/>
              <a:gd name="f21" fmla="val 10639"/>
              <a:gd name="f22" fmla="val 1953057"/>
              <a:gd name="f23" fmla="val 2172535"/>
              <a:gd name="f24" fmla="val -10639"/>
              <a:gd name="f25" fmla="val 2453962"/>
              <a:gd name="f26" fmla="val 14018"/>
              <a:gd name="f27" fmla="val 2636627"/>
              <a:gd name="f28" fmla="val 2819292"/>
              <a:gd name="f29" fmla="val -14018"/>
              <a:gd name="f30" fmla="val 3121375"/>
              <a:gd name="f31" fmla="val 5399"/>
              <a:gd name="f32" fmla="val 3254386"/>
              <a:gd name="f33" fmla="val 8157"/>
              <a:gd name="f34" fmla="val 3254682"/>
              <a:gd name="f35" fmla="val 12125"/>
              <a:gd name="f36" fmla="val 3088545"/>
              <a:gd name="f37" fmla="val 23203"/>
              <a:gd name="f38" fmla="val 2687475"/>
              <a:gd name="f39" fmla="val 7419"/>
              <a:gd name="f40" fmla="val 2538974"/>
              <a:gd name="f41" fmla="val 2390473"/>
              <a:gd name="f42" fmla="val 29157"/>
              <a:gd name="f43" fmla="val 2137381"/>
              <a:gd name="f44" fmla="val -8959"/>
              <a:gd name="f45" fmla="val 1822853"/>
              <a:gd name="f46" fmla="val 1508325"/>
              <a:gd name="f47" fmla="val 45535"/>
              <a:gd name="f48" fmla="val 1466437"/>
              <a:gd name="f49" fmla="val 20385"/>
              <a:gd name="f50" fmla="val 1171834"/>
              <a:gd name="f51" fmla="val 877231"/>
              <a:gd name="f52" fmla="val 16191"/>
              <a:gd name="f53" fmla="val 561097"/>
              <a:gd name="f54" fmla="val 37643"/>
              <a:gd name="f55" fmla="val -46"/>
              <a:gd name="f56" fmla="val 12483"/>
              <a:gd name="f57" fmla="val -203"/>
              <a:gd name="f58" fmla="val 6491"/>
              <a:gd name="f59" fmla="val 291965"/>
              <a:gd name="f60" fmla="val 19429"/>
              <a:gd name="f61" fmla="val 363155"/>
              <a:gd name="f62" fmla="val 8568"/>
              <a:gd name="f63" fmla="val 873781"/>
              <a:gd name="f64" fmla="val -8568"/>
              <a:gd name="f65" fmla="val 904459"/>
              <a:gd name="f66" fmla="val -19505"/>
              <a:gd name="f67" fmla="val 1439209"/>
              <a:gd name="f68" fmla="val 19505"/>
              <a:gd name="f69" fmla="val 1744369"/>
              <a:gd name="f70" fmla="val 9790"/>
              <a:gd name="f71" fmla="val 1887955"/>
              <a:gd name="f72" fmla="val 2031541"/>
              <a:gd name="f73" fmla="val -9790"/>
              <a:gd name="f74" fmla="val 2346378"/>
              <a:gd name="f75" fmla="val 21240"/>
              <a:gd name="f76" fmla="val 2506423"/>
              <a:gd name="f77" fmla="val 2666468"/>
              <a:gd name="f78" fmla="val -21240"/>
              <a:gd name="f79" fmla="val 2990257"/>
              <a:gd name="f80" fmla="val 30414"/>
              <a:gd name="f81" fmla="val 3254831"/>
              <a:gd name="f82" fmla="val 4493"/>
              <a:gd name="f83" fmla="val 3255479"/>
              <a:gd name="f84" fmla="val 9472"/>
              <a:gd name="f85" fmla="val 3120743"/>
              <a:gd name="f86" fmla="val 16690"/>
              <a:gd name="f87" fmla="val 2759628"/>
              <a:gd name="f88" fmla="val 42462"/>
              <a:gd name="f89" fmla="val 2604076"/>
              <a:gd name="f90" fmla="val 2448524"/>
              <a:gd name="f91" fmla="val -5886"/>
              <a:gd name="f92" fmla="val 2184336"/>
              <a:gd name="f93" fmla="val 19599"/>
              <a:gd name="f94" fmla="val 1591574"/>
              <a:gd name="f95" fmla="val 16977"/>
              <a:gd name="f96" fmla="val 1548845"/>
              <a:gd name="f97" fmla="val 6870"/>
              <a:gd name="f98" fmla="val 1334589"/>
              <a:gd name="f99" fmla="val 1120333"/>
              <a:gd name="f100" fmla="val 29706"/>
              <a:gd name="f101" fmla="val 996014"/>
              <a:gd name="f102" fmla="val 9662"/>
              <a:gd name="f103" fmla="val 683570"/>
              <a:gd name="f104" fmla="val 371126"/>
              <a:gd name="f105" fmla="val 26914"/>
              <a:gd name="f106" fmla="val 198687"/>
              <a:gd name="f107" fmla="val 16167"/>
              <a:gd name="f108" fmla="val 843"/>
              <a:gd name="f109" fmla="val 9577"/>
              <a:gd name="f110" fmla="val 371"/>
              <a:gd name="f111" fmla="val 6900"/>
              <a:gd name="f112" fmla="+- 0 0 -90"/>
              <a:gd name="f113" fmla="*/ f3 1 3255095"/>
              <a:gd name="f114" fmla="*/ f4 1 18288"/>
              <a:gd name="f115" fmla="val f5"/>
              <a:gd name="f116" fmla="val f6"/>
              <a:gd name="f117" fmla="val f7"/>
              <a:gd name="f118" fmla="*/ f112 f0 1"/>
              <a:gd name="f119" fmla="+- f117 0 f115"/>
              <a:gd name="f120" fmla="+- f116 0 f115"/>
              <a:gd name="f121" fmla="*/ f118 1 f2"/>
              <a:gd name="f122" fmla="*/ f120 1 3255095"/>
              <a:gd name="f123" fmla="*/ f119 1 18288"/>
              <a:gd name="f124" fmla="*/ 0 f120 1"/>
              <a:gd name="f125" fmla="*/ 0 f119 1"/>
              <a:gd name="f126" fmla="*/ 618468 f120 1"/>
              <a:gd name="f127" fmla="*/ 1269487 f120 1"/>
              <a:gd name="f128" fmla="*/ 1953057 f120 1"/>
              <a:gd name="f129" fmla="*/ 2636627 f120 1"/>
              <a:gd name="f130" fmla="*/ 3255095 f120 1"/>
              <a:gd name="f131" fmla="*/ 18288 f119 1"/>
              <a:gd name="f132" fmla="*/ 2538974 f120 1"/>
              <a:gd name="f133" fmla="*/ 1822853 f120 1"/>
              <a:gd name="f134" fmla="*/ 1171834 f120 1"/>
              <a:gd name="f135" fmla="+- f121 0 f1"/>
              <a:gd name="f136" fmla="*/ f124 1 3255095"/>
              <a:gd name="f137" fmla="*/ f125 1 18288"/>
              <a:gd name="f138" fmla="*/ f126 1 3255095"/>
              <a:gd name="f139" fmla="*/ f127 1 3255095"/>
              <a:gd name="f140" fmla="*/ f128 1 3255095"/>
              <a:gd name="f141" fmla="*/ f129 1 3255095"/>
              <a:gd name="f142" fmla="*/ f130 1 3255095"/>
              <a:gd name="f143" fmla="*/ f131 1 18288"/>
              <a:gd name="f144" fmla="*/ f132 1 3255095"/>
              <a:gd name="f145" fmla="*/ f133 1 3255095"/>
              <a:gd name="f146" fmla="*/ f134 1 3255095"/>
              <a:gd name="f147" fmla="*/ f115 1 f122"/>
              <a:gd name="f148" fmla="*/ f116 1 f122"/>
              <a:gd name="f149" fmla="*/ f115 1 f123"/>
              <a:gd name="f150" fmla="*/ f117 1 f123"/>
              <a:gd name="f151" fmla="*/ f136 1 f122"/>
              <a:gd name="f152" fmla="*/ f137 1 f123"/>
              <a:gd name="f153" fmla="*/ f138 1 f122"/>
              <a:gd name="f154" fmla="*/ f139 1 f122"/>
              <a:gd name="f155" fmla="*/ f140 1 f122"/>
              <a:gd name="f156" fmla="*/ f141 1 f122"/>
              <a:gd name="f157" fmla="*/ f142 1 f122"/>
              <a:gd name="f158" fmla="*/ f143 1 f123"/>
              <a:gd name="f159" fmla="*/ f144 1 f122"/>
              <a:gd name="f160" fmla="*/ f145 1 f122"/>
              <a:gd name="f161" fmla="*/ f146 1 f122"/>
              <a:gd name="f162" fmla="*/ f147 f113 1"/>
              <a:gd name="f163" fmla="*/ f148 f113 1"/>
              <a:gd name="f164" fmla="*/ f150 f114 1"/>
              <a:gd name="f165" fmla="*/ f149 f114 1"/>
              <a:gd name="f166" fmla="*/ f151 f113 1"/>
              <a:gd name="f167" fmla="*/ f152 f114 1"/>
              <a:gd name="f168" fmla="*/ f153 f113 1"/>
              <a:gd name="f169" fmla="*/ f154 f113 1"/>
              <a:gd name="f170" fmla="*/ f155 f113 1"/>
              <a:gd name="f171" fmla="*/ f156 f113 1"/>
              <a:gd name="f172" fmla="*/ f157 f113 1"/>
              <a:gd name="f173" fmla="*/ f158 f114 1"/>
              <a:gd name="f174" fmla="*/ f159 f113 1"/>
              <a:gd name="f175" fmla="*/ f160 f113 1"/>
              <a:gd name="f176" fmla="*/ f161 f11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35">
                <a:pos x="f166" y="f167"/>
              </a:cxn>
              <a:cxn ang="f135">
                <a:pos x="f168" y="f167"/>
              </a:cxn>
              <a:cxn ang="f135">
                <a:pos x="f169" y="f167"/>
              </a:cxn>
              <a:cxn ang="f135">
                <a:pos x="f170" y="f167"/>
              </a:cxn>
              <a:cxn ang="f135">
                <a:pos x="f171" y="f167"/>
              </a:cxn>
              <a:cxn ang="f135">
                <a:pos x="f172" y="f167"/>
              </a:cxn>
              <a:cxn ang="f135">
                <a:pos x="f172" y="f173"/>
              </a:cxn>
              <a:cxn ang="f135">
                <a:pos x="f174" y="f173"/>
              </a:cxn>
              <a:cxn ang="f135">
                <a:pos x="f175" y="f173"/>
              </a:cxn>
              <a:cxn ang="f135">
                <a:pos x="f176" y="f173"/>
              </a:cxn>
              <a:cxn ang="f135">
                <a:pos x="f166" y="f173"/>
              </a:cxn>
              <a:cxn ang="f135">
                <a:pos x="f166" y="f167"/>
              </a:cxn>
            </a:cxnLst>
            <a:rect l="f162" t="f165" r="f163" b="f164"/>
            <a:pathLst>
              <a:path w="3255095" h="18288" fill="none">
                <a:moveTo>
                  <a:pt x="f5" y="f5"/>
                </a:moveTo>
                <a:cubicBezTo>
                  <a:pt x="f8" y="f9"/>
                  <a:pt x="f10" y="f11"/>
                  <a:pt x="f12" y="f5"/>
                </a:cubicBezTo>
                <a:cubicBezTo>
                  <a:pt x="f13" y="f14"/>
                  <a:pt x="f15" y="f16"/>
                  <a:pt x="f17" y="f5"/>
                </a:cubicBezTo>
                <a:cubicBezTo>
                  <a:pt x="f18" y="f19"/>
                  <a:pt x="f20" y="f21"/>
                  <a:pt x="f22" y="f5"/>
                </a:cubicBezTo>
                <a:cubicBezTo>
                  <a:pt x="f23" y="f24"/>
                  <a:pt x="f25" y="f26"/>
                  <a:pt x="f27" y="f5"/>
                </a:cubicBezTo>
                <a:cubicBezTo>
                  <a:pt x="f28" y="f29"/>
                  <a:pt x="f30" y="f31"/>
                  <a:pt x="f6" y="f5"/>
                </a:cubicBezTo>
                <a:cubicBezTo>
                  <a:pt x="f32" y="f33"/>
                  <a:pt x="f34" y="f35"/>
                  <a:pt x="f6" y="f7"/>
                </a:cubicBezTo>
                <a:cubicBezTo>
                  <a:pt x="f36" y="f37"/>
                  <a:pt x="f38" y="f39"/>
                  <a:pt x="f40" y="f7"/>
                </a:cubicBezTo>
                <a:cubicBezTo>
                  <a:pt x="f41" y="f42"/>
                  <a:pt x="f43" y="f44"/>
                  <a:pt x="f45" y="f7"/>
                </a:cubicBezTo>
                <a:cubicBezTo>
                  <a:pt x="f46" y="f47"/>
                  <a:pt x="f48" y="f49"/>
                  <a:pt x="f50" y="f7"/>
                </a:cubicBezTo>
                <a:cubicBezTo>
                  <a:pt x="f51" y="f52"/>
                  <a:pt x="f53" y="f54"/>
                  <a:pt x="f5" y="f7"/>
                </a:cubicBezTo>
                <a:cubicBezTo>
                  <a:pt x="f55" y="f56"/>
                  <a:pt x="f57" y="f58"/>
                  <a:pt x="f5" y="f5"/>
                </a:cubicBezTo>
                <a:close/>
              </a:path>
              <a:path w="3255095" h="18288" stroke="0">
                <a:moveTo>
                  <a:pt x="f5" y="f5"/>
                </a:moveTo>
                <a:cubicBezTo>
                  <a:pt x="f59" y="f60"/>
                  <a:pt x="f61" y="f62"/>
                  <a:pt x="f12" y="f5"/>
                </a:cubicBezTo>
                <a:cubicBezTo>
                  <a:pt x="f63" y="f64"/>
                  <a:pt x="f65" y="f66"/>
                  <a:pt x="f50" y="f5"/>
                </a:cubicBezTo>
                <a:cubicBezTo>
                  <a:pt x="f67" y="f68"/>
                  <a:pt x="f69" y="f70"/>
                  <a:pt x="f71" y="f5"/>
                </a:cubicBezTo>
                <a:cubicBezTo>
                  <a:pt x="f72" y="f73"/>
                  <a:pt x="f74" y="f75"/>
                  <a:pt x="f76" y="f5"/>
                </a:cubicBezTo>
                <a:cubicBezTo>
                  <a:pt x="f77" y="f78"/>
                  <a:pt x="f79" y="f80"/>
                  <a:pt x="f6" y="f5"/>
                </a:cubicBezTo>
                <a:cubicBezTo>
                  <a:pt x="f81" y="f82"/>
                  <a:pt x="f83" y="f84"/>
                  <a:pt x="f6" y="f7"/>
                </a:cubicBezTo>
                <a:cubicBezTo>
                  <a:pt x="f85" y="f86"/>
                  <a:pt x="f87" y="f88"/>
                  <a:pt x="f89" y="f7"/>
                </a:cubicBezTo>
                <a:cubicBezTo>
                  <a:pt x="f90" y="f91"/>
                  <a:pt x="f92" y="f93"/>
                  <a:pt x="f71" y="f7"/>
                </a:cubicBezTo>
                <a:cubicBezTo>
                  <a:pt x="f94" y="f95"/>
                  <a:pt x="f96" y="f97"/>
                  <a:pt x="f98" y="f7"/>
                </a:cubicBezTo>
                <a:cubicBezTo>
                  <a:pt x="f99" y="f100"/>
                  <a:pt x="f101" y="f102"/>
                  <a:pt x="f103" y="f7"/>
                </a:cubicBezTo>
                <a:cubicBezTo>
                  <a:pt x="f104" y="f105"/>
                  <a:pt x="f106" y="f107"/>
                  <a:pt x="f5" y="f7"/>
                </a:cubicBezTo>
                <a:cubicBezTo>
                  <a:pt x="f108" y="f109"/>
                  <a:pt x="f110" y="f111"/>
                  <a:pt x="f5" y="f5"/>
                </a:cubicBezTo>
                <a:close/>
              </a:path>
            </a:pathLst>
          </a:custGeom>
          <a:solidFill>
            <a:srgbClr val="E97132"/>
          </a:solidFill>
          <a:ln w="38103" cap="rnd">
            <a:solidFill>
              <a:srgbClr val="E97132"/>
            </a:solidFill>
            <a:prstDash val="solid"/>
            <a:round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E9ABA78-7CFD-2997-11CC-D050168556BA}"/>
              </a:ext>
            </a:extLst>
          </p:cNvPr>
          <p:cNvSpPr/>
          <p:nvPr/>
        </p:nvSpPr>
        <p:spPr>
          <a:xfrm>
            <a:off x="6738935" y="2665411"/>
            <a:ext cx="4819646" cy="354964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4572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200" b="0" i="0" u="none" strike="noStrike" kern="1200" cap="none" spc="0" baseline="0" dirty="0">
              <a:solidFill>
                <a:srgbClr val="000000"/>
              </a:solidFill>
              <a:uFillTx/>
              <a:latin typeface="Aptos" pitchFamily="3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19C860-1557-EB93-9431-F534398B7D91}"/>
              </a:ext>
            </a:extLst>
          </p:cNvPr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5057210-071A-4BB4-BF9C-98F5BE3ED1B0}" type="slidenum">
              <a: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ptos"/>
              </a:rPr>
              <a:t>4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pto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1ECD0A8-AA80-72E1-67B6-989E03543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169" y="2532077"/>
            <a:ext cx="5544460" cy="3957610"/>
          </a:xfrm>
        </p:spPr>
        <p:txBody>
          <a:bodyPr>
            <a:no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Non- physical/ Pure energy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Not created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It’s own continuum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Luminous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Clear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Knowing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Indestructible</a:t>
            </a:r>
          </a:p>
          <a:p>
            <a:pPr marL="68580" indent="0"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</a:t>
            </a:r>
          </a:p>
          <a:p>
            <a:pPr marL="6858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</a:p>
        </p:txBody>
      </p:sp>
      <p:pic>
        <p:nvPicPr>
          <p:cNvPr id="1026" name="Picture 2" descr="Relaxing Mind Abstract Double Calm ...">
            <a:extLst>
              <a:ext uri="{FF2B5EF4-FFF2-40B4-BE49-F238E27FC236}">
                <a16:creationId xmlns:a16="http://schemas.microsoft.com/office/drawing/2014/main" id="{6C500726-87EA-FE0B-5B2B-B299739D3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71" y="722125"/>
            <a:ext cx="5075695" cy="563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8678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954</Words>
  <Application>Microsoft Office PowerPoint</Application>
  <PresentationFormat>Widescreen</PresentationFormat>
  <Paragraphs>134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Courier New</vt:lpstr>
      <vt:lpstr>Times New Roman</vt:lpstr>
      <vt:lpstr>Office Theme</vt:lpstr>
      <vt:lpstr>AN UNUSUAL ATTITUDE – TAKING SUFFERING ONTO THE PATH</vt:lpstr>
      <vt:lpstr>PowerPoint Presentation</vt:lpstr>
      <vt:lpstr> THE NATURE OF THE MIND</vt:lpstr>
      <vt:lpstr> THE NATURE OF THE MIND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on Mind - Taking Suffering Onto the Path</dc:title>
  <dc:creator>ondy willson</dc:creator>
  <cp:lastModifiedBy>ondy willson</cp:lastModifiedBy>
  <cp:revision>4</cp:revision>
  <dcterms:created xsi:type="dcterms:W3CDTF">2025-01-07T04:55:27Z</dcterms:created>
  <dcterms:modified xsi:type="dcterms:W3CDTF">2025-01-11T14:30:28Z</dcterms:modified>
</cp:coreProperties>
</file>