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1" r:id="rId2"/>
    <p:sldId id="265" r:id="rId3"/>
    <p:sldId id="262" r:id="rId4"/>
    <p:sldId id="264" r:id="rId5"/>
    <p:sldId id="256" r:id="rId6"/>
    <p:sldId id="257" r:id="rId7"/>
    <p:sldId id="258" r:id="rId8"/>
    <p:sldId id="259" r:id="rId9"/>
    <p:sldId id="260" r:id="rId10"/>
    <p:sldId id="26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92" autoAdjust="0"/>
  </p:normalViewPr>
  <p:slideViewPr>
    <p:cSldViewPr snapToGrid="0">
      <p:cViewPr varScale="1">
        <p:scale>
          <a:sx n="46" d="100"/>
          <a:sy n="46" d="100"/>
        </p:scale>
        <p:origin x="16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7B8CF7-A5F4-5D8B-477A-3818C94296D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3" name="Date Placeholder 2">
            <a:extLst>
              <a:ext uri="{FF2B5EF4-FFF2-40B4-BE49-F238E27FC236}">
                <a16:creationId xmlns:a16="http://schemas.microsoft.com/office/drawing/2014/main" id="{FFDFBC5D-B2F8-5C3E-281D-97B771C4C76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D9581FB4-E0F0-468D-9DDD-02ED81207F3D}" type="datetime1">
              <a:rPr lang="en-GB"/>
              <a:pPr lvl="0"/>
              <a:t>11/01/2025</a:t>
            </a:fld>
            <a:endParaRPr lang="en-GB"/>
          </a:p>
        </p:txBody>
      </p:sp>
      <p:sp>
        <p:nvSpPr>
          <p:cNvPr id="4" name="Slide Image Placeholder 3">
            <a:extLst>
              <a:ext uri="{FF2B5EF4-FFF2-40B4-BE49-F238E27FC236}">
                <a16:creationId xmlns:a16="http://schemas.microsoft.com/office/drawing/2014/main" id="{ED7F90DA-BDEC-79B3-4B4B-F871561948B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D258373-8632-34A8-FA45-04EF6B0F0A3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733EE40-B83E-A623-578C-FC1AB89DE63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0AD00274-12DE-813D-9292-31373AC670D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DCD26782-D834-44CB-8337-03AA7E6AF9F7}" type="slidenum">
              <a:t>‹#›</a:t>
            </a:fld>
            <a:endParaRPr lang="en-GB"/>
          </a:p>
        </p:txBody>
      </p:sp>
    </p:spTree>
    <p:extLst>
      <p:ext uri="{BB962C8B-B14F-4D97-AF65-F5344CB8AC3E}">
        <p14:creationId xmlns:p14="http://schemas.microsoft.com/office/powerpoint/2010/main" val="18167486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1A17-2F10-8602-0F35-8B8C07E38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785E4-DD19-1DC0-1872-67983E887B38}"/>
              </a:ext>
            </a:extLst>
          </p:cNvPr>
          <p:cNvSpPr>
            <a:spLocks noGrp="1" noRot="1" noChangeAspect="1"/>
          </p:cNvSpPr>
          <p:nvPr>
            <p:ph type="sldImg"/>
          </p:nvPr>
        </p:nvSpPr>
        <p:spPr>
          <a:xfrm>
            <a:off x="685800" y="1143000"/>
            <a:ext cx="5486400" cy="3086100"/>
          </a:xfrm>
          <a:ln w="12701">
            <a:solidFill>
              <a:srgbClr val="000000"/>
            </a:solidFill>
            <a:prstDash val="solid"/>
            <a:miter/>
          </a:ln>
        </p:spPr>
      </p:sp>
      <p:sp>
        <p:nvSpPr>
          <p:cNvPr id="3" name="Notes Placeholder 2">
            <a:extLst>
              <a:ext uri="{FF2B5EF4-FFF2-40B4-BE49-F238E27FC236}">
                <a16:creationId xmlns:a16="http://schemas.microsoft.com/office/drawing/2014/main" id="{5CFAC1B3-875E-F895-89FC-F46E5A95EC3E}"/>
              </a:ext>
            </a:extLst>
          </p:cNvPr>
          <p:cNvSpPr txBox="1">
            <a:spLocks noGrp="1"/>
          </p:cNvSpPr>
          <p:nvPr>
            <p:ph type="body" sz="quarter" idx="1"/>
          </p:nvPr>
        </p:nvSpPr>
        <p:spPr/>
        <p:txBody>
          <a:bodyPr/>
          <a:lstStyle/>
          <a:p>
            <a:pPr marL="171450" lvl="0" indent="-171450">
              <a:buFont typeface="Arial" panose="020B0604020202020204" pitchFamily="34" charset="0"/>
              <a:buChar char="•"/>
            </a:pPr>
            <a:r>
              <a:rPr lang="en-GB" b="0" dirty="0">
                <a:latin typeface="Arial" pitchFamily="34"/>
              </a:rPr>
              <a:t>The preliminaries are the basis for understanding our minds and the nature of existence.</a:t>
            </a:r>
          </a:p>
          <a:p>
            <a:pPr marL="171450" lvl="0" indent="-171450">
              <a:buFont typeface="Arial" panose="020B0604020202020204" pitchFamily="34" charset="0"/>
              <a:buChar char="•"/>
            </a:pPr>
            <a:r>
              <a:rPr lang="en-GB" b="0" dirty="0">
                <a:latin typeface="Arial" pitchFamily="34"/>
              </a:rPr>
              <a:t>These are huge topics that we can introduce and then return to throughout the course.</a:t>
            </a:r>
          </a:p>
          <a:p>
            <a:pPr marL="171450" lvl="0" indent="-171450">
              <a:buFont typeface="Arial" panose="020B0604020202020204" pitchFamily="34" charset="0"/>
              <a:buChar char="•"/>
            </a:pPr>
            <a:r>
              <a:rPr lang="en-GB" b="0" dirty="0">
                <a:latin typeface="Arial" pitchFamily="34"/>
              </a:rPr>
              <a:t>They are several courses in themselves.</a:t>
            </a:r>
          </a:p>
          <a:p>
            <a:pPr marL="171450" lvl="0" indent="-171450">
              <a:buFont typeface="Arial" panose="020B0604020202020204" pitchFamily="34" charset="0"/>
              <a:buChar char="•"/>
            </a:pPr>
            <a:endParaRPr lang="en-GB" b="0" dirty="0">
              <a:latin typeface="Arial" pitchFamily="34"/>
            </a:endParaRPr>
          </a:p>
          <a:p>
            <a:pPr marL="0" lvl="0" indent="0">
              <a:buFont typeface="Arial" panose="020B0604020202020204" pitchFamily="34" charset="0"/>
              <a:buNone/>
            </a:pPr>
            <a:r>
              <a:rPr lang="en-GB" b="0" dirty="0">
                <a:latin typeface="Arial" pitchFamily="34"/>
              </a:rPr>
              <a:t>PHR – </a:t>
            </a:r>
          </a:p>
          <a:p>
            <a:pPr marL="0" lvl="0" indent="0">
              <a:buFont typeface="Arial" panose="020B0604020202020204" pitchFamily="34" charset="0"/>
              <a:buNone/>
            </a:pPr>
            <a:r>
              <a:rPr lang="en-GB" b="0" dirty="0">
                <a:latin typeface="Arial" pitchFamily="34"/>
              </a:rPr>
              <a:t>Appreciation of our PHR. It is not enough to have it, We must utilise what it offers</a:t>
            </a:r>
          </a:p>
          <a:p>
            <a:pPr marL="171450" lvl="0" indent="-171450">
              <a:buFont typeface="Arial" panose="020B0604020202020204" pitchFamily="34" charset="0"/>
              <a:buChar char="•"/>
            </a:pPr>
            <a:r>
              <a:rPr lang="en-GB" b="0" dirty="0">
                <a:latin typeface="Arial" pitchFamily="34"/>
              </a:rPr>
              <a:t>Its rarity</a:t>
            </a:r>
          </a:p>
          <a:p>
            <a:pPr marL="171450" lvl="0" indent="-171450">
              <a:buFont typeface="Arial" panose="020B0604020202020204" pitchFamily="34" charset="0"/>
              <a:buChar char="•"/>
            </a:pPr>
            <a:r>
              <a:rPr lang="en-GB" b="0" dirty="0">
                <a:latin typeface="Arial" pitchFamily="34"/>
              </a:rPr>
              <a:t>Its fragility</a:t>
            </a:r>
          </a:p>
          <a:p>
            <a:pPr marL="171450" lvl="0" indent="-171450">
              <a:buFont typeface="Arial" panose="020B0604020202020204" pitchFamily="34" charset="0"/>
              <a:buChar char="•"/>
            </a:pPr>
            <a:r>
              <a:rPr lang="en-GB" b="0" dirty="0">
                <a:latin typeface="Arial" pitchFamily="34"/>
              </a:rPr>
              <a:t>Human abilities as compared with other kinds of being – being human is because of the practice of ethics</a:t>
            </a:r>
          </a:p>
          <a:p>
            <a:pPr marL="171450" lvl="0" indent="-171450">
              <a:buFont typeface="Arial" panose="020B0604020202020204" pitchFamily="34" charset="0"/>
              <a:buChar char="•"/>
            </a:pPr>
            <a:r>
              <a:rPr lang="en-GB" b="0" dirty="0">
                <a:latin typeface="Arial" pitchFamily="34"/>
              </a:rPr>
              <a:t>If we don’t recognise how meeting the dharma is offering us a way out of prison, then it is not much use to us</a:t>
            </a:r>
          </a:p>
          <a:p>
            <a:pPr marL="171450" lvl="0" indent="-171450">
              <a:buFont typeface="Arial" panose="020B0604020202020204" pitchFamily="34" charset="0"/>
              <a:buChar char="•"/>
            </a:pPr>
            <a:endParaRPr lang="en-GB" b="0" dirty="0">
              <a:latin typeface="Arial" pitchFamily="34"/>
            </a:endParaRPr>
          </a:p>
          <a:p>
            <a:pPr marL="0" lvl="0" indent="0">
              <a:buFont typeface="Arial" panose="020B0604020202020204" pitchFamily="34" charset="0"/>
              <a:buNone/>
            </a:pPr>
            <a:r>
              <a:rPr lang="en-GB" b="0" dirty="0">
                <a:latin typeface="Arial" pitchFamily="34"/>
              </a:rPr>
              <a:t>Death and Impermanence – </a:t>
            </a:r>
          </a:p>
          <a:p>
            <a:pPr marL="0" lvl="0" indent="0">
              <a:buFont typeface="Arial" panose="020B0604020202020204" pitchFamily="34" charset="0"/>
              <a:buNone/>
            </a:pPr>
            <a:r>
              <a:rPr lang="en-GB" b="0" dirty="0">
                <a:latin typeface="Arial" pitchFamily="34"/>
              </a:rPr>
              <a:t>Denial of death</a:t>
            </a:r>
          </a:p>
          <a:p>
            <a:pPr marL="0" lvl="0" indent="0">
              <a:buFont typeface="Arial" panose="020B0604020202020204" pitchFamily="34" charset="0"/>
              <a:buNone/>
            </a:pPr>
            <a:r>
              <a:rPr lang="en-GB" b="0" dirty="0">
                <a:latin typeface="Arial" pitchFamily="34"/>
              </a:rPr>
              <a:t>Change – 3 types of suffering: mental and physical pain, pervasive and change</a:t>
            </a:r>
          </a:p>
          <a:p>
            <a:pPr marL="0" lvl="0" indent="0">
              <a:buFont typeface="Arial" panose="020B0604020202020204" pitchFamily="34" charset="0"/>
              <a:buNone/>
            </a:pPr>
            <a:endParaRPr lang="en-GB" b="0" dirty="0">
              <a:latin typeface="Arial" pitchFamily="34"/>
            </a:endParaRPr>
          </a:p>
          <a:p>
            <a:pPr marL="0" lvl="0" indent="0">
              <a:buFont typeface="Arial" panose="020B0604020202020204" pitchFamily="34" charset="0"/>
              <a:buNone/>
            </a:pPr>
            <a:r>
              <a:rPr lang="en-GB" b="0" dirty="0">
                <a:latin typeface="Arial" pitchFamily="34"/>
              </a:rPr>
              <a:t>Samsara – circling, trapped, in prison, seeing it as not a realm of pleasure but a prison</a:t>
            </a:r>
          </a:p>
          <a:p>
            <a:pPr marL="0" lvl="0" indent="0">
              <a:buFont typeface="Arial" panose="020B0604020202020204" pitchFamily="34" charset="0"/>
              <a:buNone/>
            </a:pPr>
            <a:endParaRPr lang="en-GB" b="0" dirty="0">
              <a:latin typeface="Arial" pitchFamily="34"/>
            </a:endParaRPr>
          </a:p>
          <a:p>
            <a:pPr marL="0" lvl="0" indent="0">
              <a:buFont typeface="Arial" panose="020B0604020202020204" pitchFamily="34" charset="0"/>
              <a:buNone/>
            </a:pPr>
            <a:r>
              <a:rPr lang="en-GB" b="0" dirty="0">
                <a:latin typeface="Arial" pitchFamily="34"/>
              </a:rPr>
              <a:t>Karma – everything we experience is a result of our karma</a:t>
            </a:r>
          </a:p>
          <a:p>
            <a:pPr marL="0" lvl="0" indent="0">
              <a:buFont typeface="Arial" panose="020B0604020202020204" pitchFamily="34" charset="0"/>
              <a:buNone/>
            </a:pPr>
            <a:r>
              <a:rPr lang="en-GB" b="0" dirty="0">
                <a:latin typeface="Arial" pitchFamily="34"/>
              </a:rPr>
              <a:t>Conditioned existence</a:t>
            </a:r>
          </a:p>
          <a:p>
            <a:pPr marL="171450" lvl="0" indent="-171450">
              <a:buFont typeface="Arial" panose="020B0604020202020204" pitchFamily="34" charset="0"/>
              <a:buChar char="•"/>
            </a:pPr>
            <a:endParaRPr lang="en-GB" b="0" dirty="0">
              <a:latin typeface="Arial" pitchFamily="34"/>
            </a:endParaRPr>
          </a:p>
          <a:p>
            <a:pPr marL="171450" lvl="0" indent="-171450">
              <a:buFont typeface="Arial" panose="020B0604020202020204" pitchFamily="34" charset="0"/>
              <a:buChar char="•"/>
            </a:pPr>
            <a:endParaRPr lang="en-GB" b="0" dirty="0">
              <a:latin typeface="Arial" pitchFamily="34"/>
            </a:endParaRPr>
          </a:p>
          <a:p>
            <a:pPr marL="0" lvl="0" indent="0">
              <a:buFont typeface="Arial" panose="020B0604020202020204" pitchFamily="34" charset="0"/>
              <a:buNone/>
            </a:pPr>
            <a:endParaRPr lang="en-GB" b="0" dirty="0">
              <a:latin typeface="Arial" pitchFamily="34"/>
            </a:endParaRPr>
          </a:p>
        </p:txBody>
      </p:sp>
      <p:sp>
        <p:nvSpPr>
          <p:cNvPr id="4" name="Slide Number Placeholder 3">
            <a:extLst>
              <a:ext uri="{FF2B5EF4-FFF2-40B4-BE49-F238E27FC236}">
                <a16:creationId xmlns:a16="http://schemas.microsoft.com/office/drawing/2014/main" id="{708F01B8-5065-3BCC-CC00-048BA0BB50F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FB637C-D368-4C12-ABE2-05976E0F4573}" type="slidenum">
              <a:t>1</a:t>
            </a:fld>
            <a:endParaRPr lang="en-GB" sz="1200" b="0" i="0" u="none" strike="noStrike" kern="1200" cap="none" spc="0" baseline="0">
              <a:solidFill>
                <a:srgbClr val="000000"/>
              </a:solidFill>
              <a:uFillTx/>
              <a:latin typeface="Times New Roman" pitchFamily="18"/>
              <a:cs typeface="Times New Roman" pitchFamily="18"/>
            </a:endParaRPr>
          </a:p>
        </p:txBody>
      </p:sp>
    </p:spTree>
    <p:extLst>
      <p:ext uri="{BB962C8B-B14F-4D97-AF65-F5344CB8AC3E}">
        <p14:creationId xmlns:p14="http://schemas.microsoft.com/office/powerpoint/2010/main" val="138240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And so we go on</a:t>
            </a:r>
          </a:p>
          <a:p>
            <a:pPr marL="173490" indent="-173490">
              <a:buFont typeface="Arial" panose="020B0604020202020204" pitchFamily="34" charset="0"/>
              <a:buChar char="•"/>
            </a:pPr>
            <a:r>
              <a:rPr lang="en-GB" dirty="0"/>
              <a:t>Sickness, ageing and death are the sights that prompted the Buddha to question the reality of genuine</a:t>
            </a:r>
            <a:r>
              <a:rPr lang="en-GB" baseline="0" dirty="0"/>
              <a:t> happiness arising from rebirths.</a:t>
            </a:r>
          </a:p>
          <a:p>
            <a:pPr marL="173490" indent="-173490">
              <a:buFont typeface="Arial" panose="020B0604020202020204" pitchFamily="34" charset="0"/>
              <a:buChar char="•"/>
            </a:pPr>
            <a:r>
              <a:rPr lang="en-GB" baseline="0" dirty="0"/>
              <a:t>ALL CONTAMINATED AGGS DUE TO IGNORANCE.</a:t>
            </a:r>
          </a:p>
          <a:p>
            <a:pPr marL="173490" indent="-173490">
              <a:buFont typeface="Arial" panose="020B0604020202020204" pitchFamily="34" charset="0"/>
              <a:buChar char="•"/>
            </a:pPr>
            <a:r>
              <a:rPr lang="en-GB" baseline="0" dirty="0"/>
              <a:t>DESTROY IGNORANCE, DUE TO PRACTICE OF ETHICS, AND REALISATION OF EMPTINESS</a:t>
            </a:r>
          </a:p>
          <a:p>
            <a:pPr marL="173490" indent="-173490">
              <a:buFont typeface="Arial" panose="020B0604020202020204" pitchFamily="34" charset="0"/>
              <a:buChar char="•"/>
            </a:pPr>
            <a:r>
              <a:rPr lang="en-GB" baseline="0" dirty="0"/>
              <a:t>Action ceases, consciousness ceases, </a:t>
            </a:r>
            <a:r>
              <a:rPr lang="en-GB" baseline="0" dirty="0" err="1"/>
              <a:t>etc</a:t>
            </a:r>
            <a:r>
              <a:rPr lang="en-GB" baseline="0" dirty="0"/>
              <a:t> no birth, sickness, ageing, death.</a:t>
            </a:r>
          </a:p>
          <a:p>
            <a:r>
              <a:rPr lang="en-GB" baseline="0" dirty="0"/>
              <a:t>BOOM!</a:t>
            </a:r>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11</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 is Birth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Existence generates rebirth as symbolised by </a:t>
            </a:r>
            <a:r>
              <a:rPr lang="en-GB" sz="1200" b="1" kern="1200" dirty="0">
                <a:solidFill>
                  <a:schemeClr val="tx1"/>
                </a:solidFill>
                <a:effectLst/>
                <a:latin typeface="+mn-lt"/>
                <a:ea typeface="+mn-ea"/>
                <a:cs typeface="+mn-cs"/>
              </a:rPr>
              <a:t>the woman giving birth</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rebirth is determined by our karma.</a:t>
            </a:r>
          </a:p>
          <a:p>
            <a:r>
              <a:rPr lang="en-GB" sz="1200" b="1" kern="1200" dirty="0">
                <a:solidFill>
                  <a:schemeClr val="tx1"/>
                </a:solidFill>
                <a:effectLst/>
                <a:latin typeface="+mn-lt"/>
                <a:ea typeface="+mn-ea"/>
                <a:cs typeface="+mn-cs"/>
              </a:rPr>
              <a:t> The 12</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 is Ageing and Death</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are born we start to age and then will die as </a:t>
            </a:r>
            <a:r>
              <a:rPr lang="en-US" sz="1200" kern="1200" dirty="0" err="1">
                <a:solidFill>
                  <a:schemeClr val="tx1"/>
                </a:solidFill>
                <a:effectLst/>
                <a:latin typeface="+mn-lt"/>
                <a:ea typeface="+mn-ea"/>
                <a:cs typeface="+mn-cs"/>
              </a:rPr>
              <a:t>symbolised</a:t>
            </a:r>
            <a:r>
              <a:rPr lang="en-US" sz="120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the old man carrying a corpse.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Inevitably birth creates the cause for ageing and death and so it goes round again.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Return to </a:t>
            </a:r>
            <a:r>
              <a:rPr lang="en-US" sz="1200" b="1" kern="1200" dirty="0">
                <a:solidFill>
                  <a:schemeClr val="tx1"/>
                </a:solidFill>
                <a:effectLst/>
                <a:latin typeface="+mn-lt"/>
                <a:ea typeface="+mn-ea"/>
                <a:cs typeface="+mn-cs"/>
              </a:rPr>
              <a:t>SLIDE 3</a:t>
            </a:r>
            <a:r>
              <a:rPr lang="en-US" sz="1200" kern="1200" dirty="0">
                <a:solidFill>
                  <a:schemeClr val="tx1"/>
                </a:solidFill>
                <a:effectLst/>
                <a:latin typeface="+mn-lt"/>
                <a:ea typeface="+mn-ea"/>
                <a:cs typeface="+mn-cs"/>
              </a:rPr>
              <a:t> for ignorance and recap.</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3490" indent="-173490">
              <a:buFont typeface="Arial" panose="020B0604020202020204" pitchFamily="34" charset="0"/>
              <a:buChar char="•"/>
            </a:pPr>
            <a:endParaRPr lang="en-GB" baseline="0" dirty="0"/>
          </a:p>
          <a:p>
            <a:pPr marL="173490" indent="-1734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10</a:t>
            </a:fld>
            <a:endParaRPr lang="en-GB"/>
          </a:p>
        </p:txBody>
      </p:sp>
    </p:spTree>
    <p:extLst>
      <p:ext uri="{BB962C8B-B14F-4D97-AF65-F5344CB8AC3E}">
        <p14:creationId xmlns:p14="http://schemas.microsoft.com/office/powerpoint/2010/main" val="290281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In one lifetime,</a:t>
            </a:r>
            <a:r>
              <a:rPr lang="en-GB" baseline="0" dirty="0"/>
              <a:t> motivated by ignorance (self-grasping and misunderstanding the nature of reality) we create karma which is infused in our consciousness</a:t>
            </a:r>
          </a:p>
          <a:p>
            <a:pPr marL="173490" indent="-173490">
              <a:buFont typeface="Arial" panose="020B0604020202020204" pitchFamily="34" charset="0"/>
              <a:buChar char="•"/>
            </a:pPr>
            <a:r>
              <a:rPr lang="en-GB" baseline="0" dirty="0"/>
              <a:t>Near the time of death , a next lifetime (OR ANY NUMBER OF LIFETIMES IN BETWEEN) </a:t>
            </a:r>
            <a:r>
              <a:rPr lang="en-GB" b="1" i="1" baseline="0" dirty="0"/>
              <a:t>due to the karmic power increasing because of our craving and grasping </a:t>
            </a:r>
            <a:r>
              <a:rPr lang="en-GB" baseline="0" dirty="0"/>
              <a:t>we generate existence, we experience name and form, 6 sense </a:t>
            </a:r>
            <a:r>
              <a:rPr lang="en-GB" baseline="0" dirty="0" err="1"/>
              <a:t>consciousnesses</a:t>
            </a:r>
            <a:r>
              <a:rPr lang="en-GB" baseline="0" dirty="0"/>
              <a:t>, contact, feeling, birth, ageing and death. </a:t>
            </a:r>
          </a:p>
          <a:p>
            <a:pPr marL="173490" indent="-173490">
              <a:buFont typeface="Arial" panose="020B0604020202020204" pitchFamily="34" charset="0"/>
              <a:buChar char="•"/>
            </a:pPr>
            <a:r>
              <a:rPr lang="en-GB" baseline="0" dirty="0"/>
              <a:t>The karma is actualised at its fastest in two lifetimes.</a:t>
            </a:r>
          </a:p>
          <a:p>
            <a:pPr marL="173490" indent="-173490">
              <a:buFont typeface="Arial" panose="020B0604020202020204" pitchFamily="34" charset="0"/>
              <a:buChar char="•"/>
            </a:pPr>
            <a:r>
              <a:rPr lang="en-GB" baseline="0" dirty="0"/>
              <a:t>At the longest, 3 lifetimes, according to HHDL.</a:t>
            </a:r>
          </a:p>
          <a:p>
            <a:pPr marL="173490" indent="-173490">
              <a:buFont typeface="Arial" panose="020B0604020202020204" pitchFamily="34" charset="0"/>
              <a:buChar char="•"/>
            </a:pPr>
            <a:r>
              <a:rPr lang="en-GB" baseline="0" dirty="0"/>
              <a:t>E.G. we kill someone in this lifetime. There may be many lifetimes in between, but the karma is fused in the consciousness (store, subtle) and then the name and form etc. arises due to that karma e.g. a short life, a place of killing, rebirth in a lower realm, the habit to kill</a:t>
            </a:r>
          </a:p>
          <a:p>
            <a:pPr marL="173490" indent="-173490">
              <a:buFont typeface="Arial" panose="020B0604020202020204" pitchFamily="34" charset="0"/>
              <a:buChar char="•"/>
            </a:pPr>
            <a:endParaRPr lang="en-GB" baseline="0" dirty="0"/>
          </a:p>
          <a:p>
            <a:pPr marL="173490" indent="-173490">
              <a:buFont typeface="Arial" panose="020B0604020202020204" pitchFamily="34" charset="0"/>
              <a:buChar char="•"/>
            </a:pPr>
            <a:r>
              <a:rPr lang="en-GB" baseline="0" dirty="0"/>
              <a:t>Realms of existence are seen literally but we can also experience these as psychological realms which we experience in a lifetime</a:t>
            </a:r>
          </a:p>
          <a:p>
            <a:pPr marL="173490" indent="-173490">
              <a:buFont typeface="Arial" panose="020B0604020202020204" pitchFamily="34" charset="0"/>
              <a:buChar char="•"/>
            </a:pPr>
            <a:r>
              <a:rPr lang="en-GB" baseline="0" dirty="0"/>
              <a:t>Similarly, we can see 12 links in a lifetime – in an action</a:t>
            </a:r>
          </a:p>
          <a:p>
            <a:pPr marL="173490" indent="-173490">
              <a:buFont typeface="Arial" panose="020B0604020202020204" pitchFamily="34" charset="0"/>
              <a:buChar char="•"/>
            </a:pPr>
            <a:r>
              <a:rPr lang="en-GB" baseline="0" dirty="0"/>
              <a:t>E.G. </a:t>
            </a:r>
          </a:p>
          <a:p>
            <a:endParaRPr lang="en-GB" baseline="0" dirty="0"/>
          </a:p>
          <a:p>
            <a:r>
              <a:rPr lang="en-GB" baseline="0" dirty="0"/>
              <a:t>1. I am motivated by </a:t>
            </a:r>
            <a:r>
              <a:rPr lang="en-GB" b="1" baseline="0" dirty="0"/>
              <a:t>ignorance</a:t>
            </a:r>
            <a:r>
              <a:rPr lang="en-GB" baseline="0" dirty="0"/>
              <a:t> and </a:t>
            </a:r>
          </a:p>
          <a:p>
            <a:r>
              <a:rPr lang="en-GB" baseline="0" dirty="0"/>
              <a:t>2. …</a:t>
            </a:r>
            <a:r>
              <a:rPr lang="en-GB" b="1" baseline="0" dirty="0"/>
              <a:t>engage</a:t>
            </a:r>
            <a:r>
              <a:rPr lang="en-GB" baseline="0" dirty="0"/>
              <a:t> with a driver who appears to think I entered the main road from the side road without recognising they were close behind, due to my </a:t>
            </a:r>
            <a:r>
              <a:rPr lang="en-GB" b="1" baseline="0" dirty="0"/>
              <a:t>compositional factors</a:t>
            </a:r>
            <a:r>
              <a:rPr lang="en-GB" baseline="0" dirty="0"/>
              <a:t>. </a:t>
            </a:r>
          </a:p>
          <a:p>
            <a:r>
              <a:rPr lang="en-GB" baseline="0" dirty="0"/>
              <a:t>3. This potency is infused in my </a:t>
            </a:r>
            <a:r>
              <a:rPr lang="en-GB" b="1" baseline="0" dirty="0"/>
              <a:t>consciousness</a:t>
            </a:r>
          </a:p>
          <a:p>
            <a:r>
              <a:rPr lang="en-GB" baseline="0" dirty="0"/>
              <a:t>4. My consciousness arises from my identity as </a:t>
            </a:r>
            <a:r>
              <a:rPr lang="en-GB" b="1" baseline="0" dirty="0"/>
              <a:t>Ondy Willson (name and form) from past karma</a:t>
            </a:r>
          </a:p>
          <a:p>
            <a:r>
              <a:rPr lang="en-GB" b="0" baseline="0" dirty="0"/>
              <a:t>5. I react to the event with </a:t>
            </a:r>
            <a:r>
              <a:rPr lang="en-GB" b="1" baseline="0" dirty="0"/>
              <a:t>my 6 senses </a:t>
            </a:r>
            <a:r>
              <a:rPr lang="en-GB" b="0" baseline="0" dirty="0"/>
              <a:t>– seeing their frustration in the flashing headlights, and hearing the honking of their horn</a:t>
            </a:r>
          </a:p>
          <a:p>
            <a:r>
              <a:rPr lang="en-GB" b="0" baseline="0" dirty="0"/>
              <a:t>6. My senses make </a:t>
            </a:r>
            <a:r>
              <a:rPr lang="en-GB" b="1" baseline="0" dirty="0"/>
              <a:t>contact</a:t>
            </a:r>
            <a:r>
              <a:rPr lang="en-GB" b="0" baseline="0" dirty="0"/>
              <a:t> with these sense objects</a:t>
            </a:r>
          </a:p>
          <a:p>
            <a:r>
              <a:rPr lang="en-GB" b="0" baseline="0" dirty="0"/>
              <a:t>7. It is an </a:t>
            </a:r>
            <a:r>
              <a:rPr lang="en-GB" b="0" baseline="0" dirty="0" err="1"/>
              <a:t>unpleasurable</a:t>
            </a:r>
            <a:r>
              <a:rPr lang="en-GB" b="0" baseline="0" dirty="0"/>
              <a:t> </a:t>
            </a:r>
            <a:r>
              <a:rPr lang="en-GB" b="1" baseline="0" dirty="0"/>
              <a:t>feeling</a:t>
            </a:r>
          </a:p>
          <a:p>
            <a:r>
              <a:rPr lang="en-GB" b="0" baseline="0" dirty="0"/>
              <a:t>8. Anxiety arises because I </a:t>
            </a:r>
            <a:r>
              <a:rPr lang="en-GB" b="1" baseline="0" dirty="0"/>
              <a:t>crave</a:t>
            </a:r>
            <a:r>
              <a:rPr lang="en-GB" b="0" baseline="0" dirty="0"/>
              <a:t> for people to like me and I don’t like upsetting people</a:t>
            </a:r>
          </a:p>
          <a:p>
            <a:r>
              <a:rPr lang="en-GB" b="0" baseline="0" dirty="0"/>
              <a:t>9. I </a:t>
            </a:r>
            <a:r>
              <a:rPr lang="en-GB" b="1" baseline="0" dirty="0"/>
              <a:t>grasp</a:t>
            </a:r>
            <a:r>
              <a:rPr lang="en-GB" b="0" baseline="0" dirty="0"/>
              <a:t> onto all the reasons why I’m right and how they were wrong and then all the reasons why they were right and I was wrong</a:t>
            </a:r>
          </a:p>
          <a:p>
            <a:r>
              <a:rPr lang="en-GB" b="0" baseline="0" dirty="0"/>
              <a:t>10. It increases my karmic propensity of me ego grasping and I compound my anxiety </a:t>
            </a:r>
            <a:r>
              <a:rPr lang="en-GB" b="1" baseline="0" dirty="0"/>
              <a:t>into existence </a:t>
            </a:r>
            <a:r>
              <a:rPr lang="en-GB" b="0" baseline="0" dirty="0"/>
              <a:t>by telling my friends as I search for justification</a:t>
            </a:r>
            <a:endParaRPr lang="en-GB" b="1" baseline="0" dirty="0"/>
          </a:p>
          <a:p>
            <a:r>
              <a:rPr lang="en-GB" b="0" baseline="0" dirty="0"/>
              <a:t>11. The event of this particular road rage </a:t>
            </a:r>
            <a:r>
              <a:rPr lang="en-GB" b="1" baseline="0" dirty="0"/>
              <a:t>is born</a:t>
            </a:r>
          </a:p>
          <a:p>
            <a:r>
              <a:rPr lang="en-GB" b="0" baseline="0" dirty="0"/>
              <a:t>12. Eventually it passes – </a:t>
            </a:r>
            <a:r>
              <a:rPr lang="en-GB" b="1" baseline="0" dirty="0"/>
              <a:t>ageing and death</a:t>
            </a:r>
          </a:p>
          <a:p>
            <a:endParaRPr lang="en-GB" b="0" baseline="0" dirty="0"/>
          </a:p>
          <a:p>
            <a:r>
              <a:rPr lang="en-GB" b="0" baseline="0" dirty="0"/>
              <a:t>BY applying MINDFULNESS TO OUR FORM, FEELING, THOUGHTS AND PHENOMENA  we can avoid making negative karma.</a:t>
            </a:r>
          </a:p>
          <a:p>
            <a:r>
              <a:rPr lang="en-GB" b="0" baseline="0" dirty="0"/>
              <a:t>By being ethical we can we can avoid actions like killing the driver </a:t>
            </a:r>
          </a:p>
          <a:p>
            <a:r>
              <a:rPr lang="en-GB" b="0" baseline="0" dirty="0"/>
              <a:t>By applying the view of emptiness we see the illusion of everyday events and our ego grasping. – unravelling dualistic thinking and reactions</a:t>
            </a:r>
          </a:p>
          <a:p>
            <a:r>
              <a:rPr lang="en-US" sz="1200" b="1" kern="1200" dirty="0">
                <a:solidFill>
                  <a:schemeClr val="tx1"/>
                </a:solidFill>
                <a:effectLst/>
                <a:latin typeface="+mn-lt"/>
                <a:ea typeface="+mn-ea"/>
                <a:cs typeface="+mn-cs"/>
              </a:rPr>
              <a:t>Understanding the arising of our becoming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HHDL says: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we overcome ignorance, the suffering aggregates appropriated through contaminated actions and afflictive emotions cease. Otherwise the cycle goes on. </a:t>
            </a:r>
          </a:p>
          <a:p>
            <a:r>
              <a:rPr lang="en-GB" sz="1200" kern="1200" dirty="0">
                <a:solidFill>
                  <a:schemeClr val="tx1"/>
                </a:solidFill>
                <a:effectLst/>
                <a:latin typeface="+mn-lt"/>
                <a:ea typeface="+mn-ea"/>
                <a:cs typeface="+mn-cs"/>
              </a:rPr>
              <a:t>Each cycle is completed in 2/3 lifetimes.</a:t>
            </a:r>
          </a:p>
          <a:p>
            <a:r>
              <a:rPr lang="en-GB" sz="1200" kern="1200" dirty="0">
                <a:solidFill>
                  <a:schemeClr val="tx1"/>
                </a:solidFill>
                <a:effectLst/>
                <a:latin typeface="+mn-lt"/>
                <a:ea typeface="+mn-ea"/>
                <a:cs typeface="+mn-cs"/>
              </a:rPr>
              <a:t>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life we engage in an action (e.g. we steal). This then is infused in our consciousness with the karmic potential. Our craving and grasping at the time of death (for our physical bodies) nourishes that karmic potential which when fully </a:t>
            </a:r>
            <a:r>
              <a:rPr lang="en-GB" sz="1200" kern="1200" dirty="0" err="1">
                <a:solidFill>
                  <a:schemeClr val="tx1"/>
                </a:solidFill>
                <a:effectLst/>
                <a:latin typeface="+mn-lt"/>
                <a:ea typeface="+mn-ea"/>
                <a:cs typeface="+mn-cs"/>
              </a:rPr>
              <a:t>potentialized</a:t>
            </a:r>
            <a:r>
              <a:rPr lang="en-GB" sz="1200" kern="1200" dirty="0">
                <a:solidFill>
                  <a:schemeClr val="tx1"/>
                </a:solidFill>
                <a:effectLst/>
                <a:latin typeface="+mn-lt"/>
                <a:ea typeface="+mn-ea"/>
                <a:cs typeface="+mn-cs"/>
              </a:rPr>
              <a:t> becomes EXISTENCE. And so we experience the effects of existence with name and form, 6 senses, contact, feeling, etc. </a:t>
            </a:r>
          </a:p>
          <a:p>
            <a:r>
              <a:rPr lang="en-GB" sz="1200" kern="1200" dirty="0">
                <a:solidFill>
                  <a:schemeClr val="tx1"/>
                </a:solidFill>
                <a:effectLst/>
                <a:latin typeface="+mn-lt"/>
                <a:ea typeface="+mn-ea"/>
                <a:cs typeface="+mn-cs"/>
              </a:rPr>
              <a:t>HHDL says that the longest one cycle of 12 takes is 3 lifetimes. The potency is deposited in the first 3 links (ignorance, karma and consciousness) then at the end of a later lifetime (with any number of lifetimes in between) craving and grasping nourish that particular potency thereby actualising the 10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link, existence. Then in the very next lifetime the remaining dependent </a:t>
            </a:r>
            <a:r>
              <a:rPr lang="en-GB" sz="1200" kern="1200" dirty="0" err="1">
                <a:solidFill>
                  <a:schemeClr val="tx1"/>
                </a:solidFill>
                <a:effectLst/>
                <a:latin typeface="+mn-lt"/>
                <a:ea typeface="+mn-ea"/>
                <a:cs typeface="+mn-cs"/>
              </a:rPr>
              <a:t>arisings</a:t>
            </a:r>
            <a:r>
              <a:rPr lang="en-GB" sz="1200" kern="1200" dirty="0">
                <a:solidFill>
                  <a:schemeClr val="tx1"/>
                </a:solidFill>
                <a:effectLst/>
                <a:latin typeface="+mn-lt"/>
                <a:ea typeface="+mn-ea"/>
                <a:cs typeface="+mn-cs"/>
              </a:rPr>
              <a:t> are actualised. </a:t>
            </a:r>
          </a:p>
          <a:p>
            <a:r>
              <a:rPr lang="en-GB" sz="1200" kern="1200" dirty="0">
                <a:solidFill>
                  <a:schemeClr val="tx1"/>
                </a:solidFill>
                <a:effectLst/>
                <a:latin typeface="+mn-lt"/>
                <a:ea typeface="+mn-ea"/>
                <a:cs typeface="+mn-cs"/>
              </a:rPr>
              <a:t>E.G.</a:t>
            </a:r>
          </a:p>
          <a:p>
            <a:r>
              <a:rPr lang="en-GB" sz="1200" kern="1200" dirty="0">
                <a:solidFill>
                  <a:schemeClr val="tx1"/>
                </a:solidFill>
                <a:effectLst/>
                <a:latin typeface="+mn-lt"/>
                <a:ea typeface="+mn-ea"/>
                <a:cs typeface="+mn-cs"/>
              </a:rPr>
              <a:t>Deirdre is born, named and labelled. Deirdre’s conditioning and tendencies lean towards dishonesty. Deirdre steals and has the habit of stealing – clothes, handbags, whatever she can stuff under her jumper. It’s infused in her consciousness that she will take whatever she can for free. When she dies, she craves and grasps onto her body because she doesn’t want to die and does not understand the nature of reality. She is ignorant. Her existence is not purified by emptiness so she is born and due to her ignorance, karma and the potency of stealing in her consciousness she has the potential for her karma to actualise. Either in this next lifetime or in another all the other dependent </a:t>
            </a:r>
            <a:r>
              <a:rPr lang="en-GB" sz="1200" kern="1200" dirty="0" err="1">
                <a:solidFill>
                  <a:schemeClr val="tx1"/>
                </a:solidFill>
                <a:effectLst/>
                <a:latin typeface="+mn-lt"/>
                <a:ea typeface="+mn-ea"/>
                <a:cs typeface="+mn-cs"/>
              </a:rPr>
              <a:t>arisings</a:t>
            </a:r>
            <a:r>
              <a:rPr lang="en-GB" sz="1200" kern="1200" dirty="0">
                <a:solidFill>
                  <a:schemeClr val="tx1"/>
                </a:solidFill>
                <a:effectLst/>
                <a:latin typeface="+mn-lt"/>
                <a:ea typeface="+mn-ea"/>
                <a:cs typeface="+mn-cs"/>
              </a:rPr>
              <a:t> will be nourished by this particular potency. This will lead to existence, and so it goes. </a:t>
            </a:r>
          </a:p>
          <a:p>
            <a:r>
              <a:rPr lang="en-GB" sz="1200" kern="1200" dirty="0">
                <a:solidFill>
                  <a:schemeClr val="tx1"/>
                </a:solidFill>
                <a:effectLst/>
                <a:latin typeface="+mn-lt"/>
                <a:ea typeface="+mn-ea"/>
                <a:cs typeface="+mn-cs"/>
              </a:rPr>
              <a:t>The karmic result could be:</a:t>
            </a:r>
          </a:p>
          <a:p>
            <a:r>
              <a:rPr lang="en-GB" sz="1200" b="1" kern="1200" dirty="0">
                <a:solidFill>
                  <a:schemeClr val="tx1"/>
                </a:solidFill>
                <a:effectLst/>
                <a:latin typeface="+mn-lt"/>
                <a:ea typeface="+mn-ea"/>
                <a:cs typeface="+mn-cs"/>
              </a:rPr>
              <a:t>Ripened</a:t>
            </a:r>
            <a:r>
              <a:rPr lang="en-GB" sz="1200" kern="1200" dirty="0">
                <a:solidFill>
                  <a:schemeClr val="tx1"/>
                </a:solidFill>
                <a:effectLst/>
                <a:latin typeface="+mn-lt"/>
                <a:ea typeface="+mn-ea"/>
                <a:cs typeface="+mn-cs"/>
              </a:rPr>
              <a:t> – rebirth in a lower realm</a:t>
            </a:r>
          </a:p>
          <a:p>
            <a:r>
              <a:rPr lang="en-GB" sz="1200" b="1" kern="1200" dirty="0">
                <a:solidFill>
                  <a:schemeClr val="tx1"/>
                </a:solidFill>
                <a:effectLst/>
                <a:latin typeface="+mn-lt"/>
                <a:ea typeface="+mn-ea"/>
                <a:cs typeface="+mn-cs"/>
              </a:rPr>
              <a:t>Results Similar to the Cause</a:t>
            </a:r>
            <a:r>
              <a:rPr lang="en-GB" sz="1200" kern="1200" dirty="0">
                <a:solidFill>
                  <a:schemeClr val="tx1"/>
                </a:solidFill>
                <a:effectLst/>
                <a:latin typeface="+mn-lt"/>
                <a:ea typeface="+mn-ea"/>
                <a:cs typeface="+mn-cs"/>
              </a:rPr>
              <a:t> – poverty loss of possessions, loss</a:t>
            </a:r>
          </a:p>
          <a:p>
            <a:r>
              <a:rPr lang="en-GB" sz="1200" b="1" kern="1200" dirty="0">
                <a:solidFill>
                  <a:schemeClr val="tx1"/>
                </a:solidFill>
                <a:effectLst/>
                <a:latin typeface="+mn-lt"/>
                <a:ea typeface="+mn-ea"/>
                <a:cs typeface="+mn-cs"/>
              </a:rPr>
              <a:t>Actions Similar to the Cause</a:t>
            </a:r>
            <a:r>
              <a:rPr lang="en-GB" sz="1200" kern="1200" dirty="0">
                <a:solidFill>
                  <a:schemeClr val="tx1"/>
                </a:solidFill>
                <a:effectLst/>
                <a:latin typeface="+mn-lt"/>
                <a:ea typeface="+mn-ea"/>
                <a:cs typeface="+mn-cs"/>
              </a:rPr>
              <a:t>- the tendency to steal</a:t>
            </a:r>
          </a:p>
          <a:p>
            <a:r>
              <a:rPr lang="en-GB" sz="1200" b="1" kern="1200" dirty="0">
                <a:solidFill>
                  <a:schemeClr val="tx1"/>
                </a:solidFill>
                <a:effectLst/>
                <a:latin typeface="+mn-lt"/>
                <a:ea typeface="+mn-ea"/>
                <a:cs typeface="+mn-cs"/>
              </a:rPr>
              <a:t>Environmental</a:t>
            </a:r>
            <a:r>
              <a:rPr lang="en-GB" sz="1200" kern="1200" dirty="0">
                <a:solidFill>
                  <a:schemeClr val="tx1"/>
                </a:solidFill>
                <a:effectLst/>
                <a:latin typeface="+mn-lt"/>
                <a:ea typeface="+mn-ea"/>
                <a:cs typeface="+mn-cs"/>
              </a:rPr>
              <a:t> – rebirth in a barren place, shortage of food, bad weather, business failures</a:t>
            </a:r>
          </a:p>
          <a:p>
            <a:r>
              <a:rPr lang="en-GB" sz="1200" kern="1200" dirty="0">
                <a:solidFill>
                  <a:schemeClr val="tx1"/>
                </a:solidFill>
                <a:effectLst/>
                <a:latin typeface="+mn-lt"/>
                <a:ea typeface="+mn-ea"/>
                <a:cs typeface="+mn-cs"/>
              </a:rPr>
              <a:t>Deirdre could have good karma ripening in the lifetimes in between but will suffer her destructive karma of the other 9 links in a second or third  full lifetime.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Discussion/Feedback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like committing a crime, being put in jail, and committing more crimes while in jail. Thus until ignorance is removed, it is as if endless – there does not seem to be any way to end it. That is why samsara is called a prison, and no matter what one does, even engaging in virtue </a:t>
            </a:r>
            <a:r>
              <a:rPr lang="en-GB" sz="1200" b="1" i="1" kern="1200" dirty="0">
                <a:solidFill>
                  <a:schemeClr val="tx1"/>
                </a:solidFill>
                <a:effectLst/>
                <a:latin typeface="+mn-lt"/>
                <a:ea typeface="+mn-ea"/>
                <a:cs typeface="+mn-cs"/>
              </a:rPr>
              <a:t>one can only reap the limited effects within </a:t>
            </a:r>
            <a:r>
              <a:rPr lang="en-GB" sz="1200" b="1" i="1" kern="1200" dirty="0" err="1">
                <a:solidFill>
                  <a:schemeClr val="tx1"/>
                </a:solidFill>
                <a:effectLst/>
                <a:latin typeface="+mn-lt"/>
                <a:ea typeface="+mn-ea"/>
                <a:cs typeface="+mn-cs"/>
              </a:rPr>
              <a:t>samsaric</a:t>
            </a:r>
            <a:r>
              <a:rPr lang="en-GB" sz="1200" b="1" i="1" kern="1200" dirty="0">
                <a:solidFill>
                  <a:schemeClr val="tx1"/>
                </a:solidFill>
                <a:effectLst/>
                <a:latin typeface="+mn-lt"/>
                <a:ea typeface="+mn-ea"/>
                <a:cs typeface="+mn-cs"/>
              </a:rPr>
              <a:t> existence.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HHDL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Understanding and meditating on these preliminary teachings gives us the basis for developing the view of emptiness and compassion</a:t>
            </a:r>
          </a:p>
          <a:p>
            <a:r>
              <a:rPr lang="en-GB" sz="1200" kern="1200" dirty="0">
                <a:solidFill>
                  <a:schemeClr val="tx1"/>
                </a:solidFill>
                <a:effectLst/>
                <a:latin typeface="+mn-lt"/>
                <a:ea typeface="+mn-ea"/>
                <a:cs typeface="+mn-cs"/>
              </a:rPr>
              <a:t>Three Principal Aspects of the path – Renunciation Wisdom and Compassion</a:t>
            </a:r>
          </a:p>
          <a:p>
            <a:r>
              <a:rPr lang="en-GB" sz="1200" kern="1200" dirty="0">
                <a:solidFill>
                  <a:schemeClr val="tx1"/>
                </a:solidFill>
                <a:effectLst/>
                <a:latin typeface="+mn-lt"/>
                <a:ea typeface="+mn-ea"/>
                <a:cs typeface="+mn-cs"/>
              </a:rPr>
              <a:t>Three Marks of Existence:</a:t>
            </a:r>
          </a:p>
          <a:p>
            <a:r>
              <a:rPr lang="en-GB" sz="1200" kern="1200" dirty="0">
                <a:solidFill>
                  <a:schemeClr val="tx1"/>
                </a:solidFill>
                <a:effectLst/>
                <a:latin typeface="+mn-lt"/>
                <a:ea typeface="+mn-ea"/>
                <a:cs typeface="+mn-cs"/>
              </a:rPr>
              <a:t>Suffering, No Soul and Impermanence</a:t>
            </a: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b="0" baseline="0" dirty="0"/>
          </a:p>
          <a:p>
            <a:pPr marL="173490" indent="-17349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A36724C5-C2B4-48FF-883F-38CF7357166E}" type="slidenum">
              <a:rPr lang="en-GB" smtClean="0"/>
              <a:t>11</a:t>
            </a:fld>
            <a:endParaRPr lang="en-GB"/>
          </a:p>
        </p:txBody>
      </p:sp>
    </p:spTree>
    <p:extLst>
      <p:ext uri="{BB962C8B-B14F-4D97-AF65-F5344CB8AC3E}">
        <p14:creationId xmlns:p14="http://schemas.microsoft.com/office/powerpoint/2010/main" val="208783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By looking at the Wheel of Life we can we can contemplate all these preliminaries.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explained by Guru Shakyamuni Buddha – gift to King </a:t>
            </a:r>
            <a:r>
              <a:rPr lang="en-GB" sz="1200" kern="1200" dirty="0" err="1">
                <a:solidFill>
                  <a:schemeClr val="tx1"/>
                </a:solidFill>
                <a:effectLst/>
                <a:latin typeface="+mn-lt"/>
                <a:ea typeface="+mn-ea"/>
                <a:cs typeface="+mn-cs"/>
              </a:rPr>
              <a:t>Rudrayana</a:t>
            </a:r>
            <a:r>
              <a:rPr lang="en-GB" sz="1200" kern="1200" dirty="0">
                <a:solidFill>
                  <a:schemeClr val="tx1"/>
                </a:solidFill>
                <a:effectLst/>
                <a:latin typeface="+mn-lt"/>
                <a:ea typeface="+mn-ea"/>
                <a:cs typeface="+mn-cs"/>
              </a:rPr>
              <a:t> (as in </a:t>
            </a:r>
            <a:r>
              <a:rPr lang="en-GB" sz="1200" kern="1200" dirty="0" err="1">
                <a:solidFill>
                  <a:schemeClr val="tx1"/>
                </a:solidFill>
                <a:effectLst/>
                <a:latin typeface="+mn-lt"/>
                <a:ea typeface="+mn-ea"/>
                <a:cs typeface="+mn-cs"/>
              </a:rPr>
              <a:t>Daryavadana</a:t>
            </a:r>
            <a:r>
              <a:rPr lang="en-GB" sz="1200" kern="1200" dirty="0">
                <a:solidFill>
                  <a:schemeClr val="tx1"/>
                </a:solidFill>
                <a:effectLst/>
                <a:latin typeface="+mn-lt"/>
                <a:ea typeface="+mn-ea"/>
                <a:cs typeface="+mn-cs"/>
              </a:rPr>
              <a:t>). For simple folk – the illiterate and uneducated. A powerful visual image. </a:t>
            </a:r>
          </a:p>
          <a:p>
            <a:r>
              <a:rPr lang="en-GB" sz="1200" kern="1200" dirty="0">
                <a:solidFill>
                  <a:schemeClr val="tx1"/>
                </a:solidFill>
                <a:effectLst/>
                <a:latin typeface="+mn-lt"/>
                <a:ea typeface="+mn-ea"/>
                <a:cs typeface="+mn-cs"/>
              </a:rPr>
              <a:t>How did the Buddha know? – in his enlightenment could see.</a:t>
            </a:r>
          </a:p>
          <a:p>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2</a:t>
            </a:fld>
            <a:endParaRPr lang="en-GB"/>
          </a:p>
        </p:txBody>
      </p:sp>
    </p:spTree>
    <p:extLst>
      <p:ext uri="{BB962C8B-B14F-4D97-AF65-F5344CB8AC3E}">
        <p14:creationId xmlns:p14="http://schemas.microsoft.com/office/powerpoint/2010/main" val="145708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Lord of Death – Yama</a:t>
            </a:r>
          </a:p>
          <a:p>
            <a:pPr marL="173490" indent="-173490">
              <a:buFont typeface="Arial" panose="020B0604020202020204" pitchFamily="34" charset="0"/>
              <a:buChar char="•"/>
            </a:pPr>
            <a:r>
              <a:rPr lang="en-GB" dirty="0"/>
              <a:t>5 skulls – 5 aggregates – form, feelings, compositional factors ( karma), volition,</a:t>
            </a:r>
            <a:r>
              <a:rPr lang="en-GB" baseline="0" dirty="0"/>
              <a:t> consciousness</a:t>
            </a:r>
            <a:endParaRPr lang="en-GB" dirty="0"/>
          </a:p>
          <a:p>
            <a:pPr marL="173490" indent="-173490">
              <a:buFont typeface="Arial" panose="020B0604020202020204" pitchFamily="34" charset="0"/>
              <a:buChar char="•"/>
            </a:pPr>
            <a:r>
              <a:rPr lang="en-GB" dirty="0"/>
              <a:t>3 eyes wisdom</a:t>
            </a:r>
          </a:p>
          <a:p>
            <a:pPr marL="173490" indent="-173490">
              <a:buFont typeface="Arial" panose="020B0604020202020204" pitchFamily="34" charset="0"/>
              <a:buChar char="•"/>
            </a:pPr>
            <a:r>
              <a:rPr lang="en-GB" dirty="0"/>
              <a:t>Tiger skin – fearlessness</a:t>
            </a:r>
          </a:p>
          <a:p>
            <a:pPr marL="173490" indent="-173490">
              <a:buFont typeface="Arial" panose="020B0604020202020204" pitchFamily="34" charset="0"/>
              <a:buChar char="•"/>
            </a:pPr>
            <a:r>
              <a:rPr lang="en-GB" dirty="0"/>
              <a:t>4 limbs – sufferings of birth, sickness, old age and death</a:t>
            </a:r>
          </a:p>
          <a:p>
            <a:pPr marL="173490" indent="-173490">
              <a:buFont typeface="Arial" panose="020B0604020202020204" pitchFamily="34" charset="0"/>
              <a:buChar char="•"/>
            </a:pPr>
            <a:r>
              <a:rPr lang="en-GB" dirty="0"/>
              <a:t>6 realms of rebirth in the Desire realm. Also formless and form realms.</a:t>
            </a:r>
          </a:p>
          <a:p>
            <a:pPr marL="173490" indent="-173490">
              <a:buFont typeface="Arial" panose="020B0604020202020204" pitchFamily="34" charset="0"/>
              <a:buChar char="•"/>
            </a:pPr>
            <a:r>
              <a:rPr lang="en-GB" dirty="0"/>
              <a:t>Buddha is pointing to nirvana</a:t>
            </a:r>
          </a:p>
          <a:p>
            <a:pPr marL="173490" indent="-173490">
              <a:buFont typeface="Arial" panose="020B0604020202020204" pitchFamily="34" charset="0"/>
              <a:buChar char="•"/>
            </a:pPr>
            <a:r>
              <a:rPr lang="en-GB" dirty="0"/>
              <a:t>E.g. we are hamsters on wheels. We live as if we have choices, but are mainly driven by conditioning and karma,</a:t>
            </a:r>
            <a:r>
              <a:rPr lang="en-GB" baseline="0" dirty="0"/>
              <a:t> and a strong desire to BE - self grasping.</a:t>
            </a:r>
            <a:r>
              <a:rPr lang="en-GB" dirty="0"/>
              <a:t> </a:t>
            </a:r>
          </a:p>
          <a:p>
            <a:pPr marL="173490" indent="-173490">
              <a:buFont typeface="Arial" panose="020B0604020202020204" pitchFamily="34" charset="0"/>
              <a:buChar char="•"/>
            </a:pPr>
            <a:r>
              <a:rPr lang="en-GB" dirty="0"/>
              <a:t>Bhava chakra – wheel of becoming (Sanskrit)</a:t>
            </a:r>
          </a:p>
          <a:p>
            <a:pPr marL="0" indent="0">
              <a:buFont typeface="Arial" panose="020B0604020202020204" pitchFamily="34" charset="0"/>
              <a:buNone/>
            </a:pPr>
            <a:endParaRPr lang="en-GB" dirty="0"/>
          </a:p>
          <a:p>
            <a:r>
              <a:rPr lang="en-GB" sz="1200" kern="1200" dirty="0">
                <a:solidFill>
                  <a:schemeClr val="tx1"/>
                </a:solidFill>
                <a:effectLst/>
                <a:latin typeface="+mn-lt"/>
                <a:ea typeface="+mn-ea"/>
                <a:cs typeface="+mn-cs"/>
              </a:rPr>
              <a:t>Our minds like puddles; </a:t>
            </a:r>
            <a:r>
              <a:rPr lang="en-GB" sz="1200" kern="1200" dirty="0" err="1">
                <a:solidFill>
                  <a:schemeClr val="tx1"/>
                </a:solidFill>
                <a:effectLst/>
                <a:latin typeface="+mn-lt"/>
                <a:ea typeface="+mn-ea"/>
                <a:cs typeface="+mn-cs"/>
              </a:rPr>
              <a:t>Dr.</a:t>
            </a:r>
            <a:r>
              <a:rPr lang="en-GB" sz="1200" kern="1200" dirty="0">
                <a:solidFill>
                  <a:schemeClr val="tx1"/>
                </a:solidFill>
                <a:effectLst/>
                <a:latin typeface="+mn-lt"/>
                <a:ea typeface="+mn-ea"/>
                <a:cs typeface="+mn-cs"/>
              </a:rPr>
              <a:t> Brian Cox (physicist) like ponds; Einstein a lake: Buddha the ocean. Incredible, inconceivable abilities of enlightened mind. </a:t>
            </a:r>
          </a:p>
          <a:p>
            <a:r>
              <a:rPr lang="en-GB" sz="1200" kern="1200" dirty="0">
                <a:solidFill>
                  <a:schemeClr val="tx1"/>
                </a:solidFill>
                <a:effectLst/>
                <a:latin typeface="+mn-lt"/>
                <a:ea typeface="+mn-ea"/>
                <a:cs typeface="+mn-cs"/>
              </a:rPr>
              <a:t>When explained it is not like a fairy tale – we can relate it to our experience so it feels more like science rather than fantasy. It makes sense. It’s not faith – religious idea – but quite a deep psychological explanation of  how we operate. </a:t>
            </a:r>
          </a:p>
          <a:p>
            <a:r>
              <a:rPr lang="en-GB" sz="1200" kern="1200" dirty="0">
                <a:solidFill>
                  <a:schemeClr val="tx1"/>
                </a:solidFill>
                <a:effectLst/>
                <a:latin typeface="+mn-lt"/>
                <a:ea typeface="+mn-ea"/>
                <a:cs typeface="+mn-cs"/>
              </a:rPr>
              <a:t>Main segments: 6 realms of samsara – cyclic existence</a:t>
            </a:r>
          </a:p>
          <a:p>
            <a:r>
              <a:rPr lang="en-GB" sz="1200" kern="1200" dirty="0">
                <a:solidFill>
                  <a:schemeClr val="tx1"/>
                </a:solidFill>
                <a:effectLst/>
                <a:latin typeface="+mn-lt"/>
                <a:ea typeface="+mn-ea"/>
                <a:cs typeface="+mn-cs"/>
              </a:rPr>
              <a:t>Outer rim: 12 links showing HOW we bind ourselves through ignorance and delusions.</a:t>
            </a:r>
          </a:p>
          <a:p>
            <a:r>
              <a:rPr lang="en-GB" sz="1200" kern="1200" dirty="0">
                <a:solidFill>
                  <a:schemeClr val="tx1"/>
                </a:solidFill>
                <a:effectLst/>
                <a:latin typeface="+mn-lt"/>
                <a:ea typeface="+mn-ea"/>
                <a:cs typeface="+mn-cs"/>
              </a:rPr>
              <a:t>Held by death (Impermanence) </a:t>
            </a:r>
          </a:p>
          <a:p>
            <a:r>
              <a:rPr lang="en-GB" sz="1200" kern="1200" dirty="0">
                <a:solidFill>
                  <a:schemeClr val="tx1"/>
                </a:solidFill>
                <a:effectLst/>
                <a:latin typeface="+mn-lt"/>
                <a:ea typeface="+mn-ea"/>
                <a:cs typeface="+mn-cs"/>
              </a:rPr>
              <a:t>AFFLICTIONS: like disabilities – but with effort we can work with our afflictions to become healed.</a:t>
            </a:r>
          </a:p>
          <a:p>
            <a:r>
              <a:rPr lang="en-GB" sz="1200" kern="1200" dirty="0">
                <a:solidFill>
                  <a:schemeClr val="tx1"/>
                </a:solidFill>
                <a:effectLst/>
                <a:latin typeface="+mn-lt"/>
                <a:ea typeface="+mn-ea"/>
                <a:cs typeface="+mn-cs"/>
              </a:rPr>
              <a:t>The Wheel is a call to action: a rebellion against the prison of selfishness - what Jeffrey Hopkins calls the “counterproductive maelstrom of suffering” – how we can overcome it. </a:t>
            </a:r>
          </a:p>
          <a:p>
            <a:r>
              <a:rPr lang="en-GB" sz="1200" kern="1200" dirty="0">
                <a:solidFill>
                  <a:schemeClr val="tx1"/>
                </a:solidFill>
                <a:effectLst/>
                <a:latin typeface="+mn-lt"/>
                <a:ea typeface="+mn-ea"/>
                <a:cs typeface="+mn-cs"/>
              </a:rPr>
              <a:t>Applying antidotes that focus on altruism makes our life meaningful and ultimately liberates us as shown by the Buddha pointing to the moon. The path – to liberation.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3490" indent="-173490">
              <a:buFont typeface="Arial" panose="020B0604020202020204" pitchFamily="34" charset="0"/>
              <a:buChar char="•"/>
            </a:pPr>
            <a:endParaRPr lang="en-GB" dirty="0"/>
          </a:p>
          <a:p>
            <a:pPr marL="173490" indent="-1734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3</a:t>
            </a:fld>
            <a:endParaRPr lang="en-GB"/>
          </a:p>
        </p:txBody>
      </p:sp>
    </p:spTree>
    <p:extLst>
      <p:ext uri="{BB962C8B-B14F-4D97-AF65-F5344CB8AC3E}">
        <p14:creationId xmlns:p14="http://schemas.microsoft.com/office/powerpoint/2010/main" val="274162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hub of the wheel of life depicts the three poisons,</a:t>
            </a:r>
            <a:r>
              <a:rPr lang="en-GB" sz="1200" baseline="0" dirty="0"/>
              <a:t> our main root delusions from which all other delusions arise </a:t>
            </a:r>
            <a:r>
              <a:rPr lang="en-GB" sz="1200" dirty="0"/>
              <a:t>– </a:t>
            </a:r>
          </a:p>
          <a:p>
            <a:pPr marL="173490" indent="-173490">
              <a:buFont typeface="Arial" panose="020B0604020202020204" pitchFamily="34" charset="0"/>
              <a:buChar char="•"/>
            </a:pPr>
            <a:endParaRPr lang="en-GB" dirty="0"/>
          </a:p>
          <a:p>
            <a:r>
              <a:rPr lang="en-GB" sz="1200" kern="1200" dirty="0">
                <a:solidFill>
                  <a:schemeClr val="tx1"/>
                </a:solidFill>
                <a:effectLst/>
                <a:latin typeface="+mn-lt"/>
                <a:ea typeface="+mn-ea"/>
                <a:cs typeface="+mn-cs"/>
              </a:rPr>
              <a:t>Hub: ignorance, attachment, aversion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Outer hub: karma up and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Surrounding the hub are the karmic directions in which we travel from life to life, without control.  </a:t>
            </a:r>
          </a:p>
          <a:p>
            <a:pPr marL="173490" indent="-173490">
              <a:buFont typeface="Arial" panose="020B0604020202020204" pitchFamily="34" charset="0"/>
              <a:buChar char="•"/>
            </a:pPr>
            <a:r>
              <a:rPr lang="en-GB" dirty="0" err="1"/>
              <a:t>WoL</a:t>
            </a:r>
            <a:r>
              <a:rPr lang="en-GB" dirty="0"/>
              <a:t> at entrances to temples</a:t>
            </a:r>
          </a:p>
          <a:p>
            <a:pPr marL="173490" indent="-173490">
              <a:buFont typeface="Arial" panose="020B0604020202020204" pitchFamily="34" charset="0"/>
              <a:buChar char="•"/>
            </a:pPr>
            <a:r>
              <a:rPr lang="en-GB" dirty="0"/>
              <a:t>Public teaching tool to show that practice of Ethics loosens control of 3 poisons over our karma</a:t>
            </a:r>
          </a:p>
          <a:p>
            <a:pPr marL="173490" indent="-173490">
              <a:buFont typeface="Arial" panose="020B0604020202020204" pitchFamily="34" charset="0"/>
              <a:buChar char="•"/>
            </a:pPr>
            <a:r>
              <a:rPr lang="en-GB" dirty="0"/>
              <a:t>Other root delusions – desire, anger and pride, doubt and afflictive views (see “The True Cause of Suffering”) </a:t>
            </a:r>
          </a:p>
          <a:p>
            <a:pPr marL="171450" indent="-171450">
              <a:buFont typeface="Arial" panose="020B0604020202020204" pitchFamily="34" charset="0"/>
              <a:buChar char="•"/>
            </a:pPr>
            <a:r>
              <a:rPr lang="en-GB" dirty="0"/>
              <a:t>Attachment and aversion coming out</a:t>
            </a:r>
            <a:r>
              <a:rPr lang="en-GB" baseline="0" dirty="0"/>
              <a:t> of mouth of ignorance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PHR</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 8 </a:t>
            </a:r>
            <a:r>
              <a:rPr lang="en-GB" sz="1200" dirty="0" err="1"/>
              <a:t>Leisures</a:t>
            </a:r>
            <a:r>
              <a:rPr lang="en-GB" sz="1200" dirty="0"/>
              <a:t> from hell, animal, hungry ghost and god realms and Buddha has appeared, there is Dharma, we can sense the teachings (see, hear), we don’t have wrong views</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10 endowments: human, access to the religion, we function well, haven’t committed a heinous crime, have faith, a fortunate time, dharma has been taught, it flourishes, we can meet other followers, we get support</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Useful in every way – relationships, achieving goals</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Difficulty in obtaining it – a turtle, vast ocean, golden ring, once every hundred years</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Caused by ethics, generosity and prayer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Death and Impermanence </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Think about death every day</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Sleep like death, dreams like the bardo, waking like rebirth</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Distractions of worldly concerns</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Thinking that death will not happen</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time of death is certain</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time of death is uncertain</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Only Dharma helps at death</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Impermanence of stages of life, securities, relationships, jobs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Samsara</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Suffering – pervasive, impermanence, physical/mental</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In the different realms</a:t>
            </a:r>
          </a:p>
          <a:p>
            <a:pPr marL="173490" marR="0" lvl="0" indent="-1734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As psychological, realms of existence within human realms, actual as described realms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Karma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Is definite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Imprints increase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If you didn’t do it, you won’t get the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Nothing is lost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KLZR – 95% of what we experience is due to karma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It can be purified but not totally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10 non virtuous actions – killing, stealing, sexual misconduct, </a:t>
            </a:r>
            <a:r>
              <a:rPr lang="en-GB" sz="1200" b="0" dirty="0" err="1"/>
              <a:t>lying,slander</a:t>
            </a:r>
            <a:r>
              <a:rPr lang="en-GB" sz="1200" b="0" dirty="0"/>
              <a:t>, harsh speech, </a:t>
            </a:r>
            <a:r>
              <a:rPr lang="en-GB" sz="1200" b="0" dirty="0" err="1"/>
              <a:t>gossip,covetousness</a:t>
            </a:r>
            <a:r>
              <a:rPr lang="en-GB" sz="1200" b="0" dirty="0"/>
              <a:t>, ill will, wrong 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Throwing and completing karma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3490" indent="-1734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4</a:t>
            </a:fld>
            <a:endParaRPr lang="en-GB"/>
          </a:p>
        </p:txBody>
      </p:sp>
    </p:spTree>
    <p:extLst>
      <p:ext uri="{BB962C8B-B14F-4D97-AF65-F5344CB8AC3E}">
        <p14:creationId xmlns:p14="http://schemas.microsoft.com/office/powerpoint/2010/main" val="183474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Our aggregates are appropriated due to actions contaminated by ignorance and the afflictive emotions. All in the nature of suffering. </a:t>
            </a:r>
          </a:p>
          <a:p>
            <a:pPr marL="173490" indent="-173490">
              <a:buFont typeface="Arial" panose="020B0604020202020204" pitchFamily="34" charset="0"/>
              <a:buChar char="•"/>
            </a:pPr>
            <a:r>
              <a:rPr lang="en-GB" dirty="0"/>
              <a:t>Destroy ignorance,</a:t>
            </a:r>
            <a:r>
              <a:rPr lang="en-GB" baseline="0" dirty="0"/>
              <a:t> destroy the arising of our aggregates.</a:t>
            </a:r>
          </a:p>
          <a:p>
            <a:pPr marL="173490" indent="-173490">
              <a:buFont typeface="Arial" panose="020B0604020202020204" pitchFamily="34" charset="0"/>
              <a:buChar char="•"/>
            </a:pPr>
            <a:r>
              <a:rPr lang="en-GB" b="1" baseline="0" dirty="0"/>
              <a:t>Compositional actions is one of five aggregates. (consciousness, form, feeling, discrimination)</a:t>
            </a:r>
            <a:endParaRPr lang="en-GB" b="1"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6724C5-C2B4-48FF-883F-38CF7357166E}" type="slidenum">
              <a:rPr lang="en-GB" smtClean="0"/>
              <a:t>5</a:t>
            </a:fld>
            <a:endParaRPr lang="en-GB"/>
          </a:p>
        </p:txBody>
      </p:sp>
    </p:spTree>
    <p:extLst>
      <p:ext uri="{BB962C8B-B14F-4D97-AF65-F5344CB8AC3E}">
        <p14:creationId xmlns:p14="http://schemas.microsoft.com/office/powerpoint/2010/main" val="166284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The monkey swinging from tree to tree – just</a:t>
            </a:r>
            <a:r>
              <a:rPr lang="en-GB" baseline="0" dirty="0"/>
              <a:t> like us swinging from past to future</a:t>
            </a:r>
          </a:p>
          <a:p>
            <a:pPr marL="173490" indent="-173490">
              <a:buFont typeface="Arial" panose="020B0604020202020204" pitchFamily="34" charset="0"/>
              <a:buChar char="•"/>
            </a:pPr>
            <a:r>
              <a:rPr lang="en-GB" b="1" baseline="0" dirty="0"/>
              <a:t>Consciousness is an aggregate</a:t>
            </a:r>
            <a:r>
              <a:rPr lang="en-GB" baseline="0" dirty="0"/>
              <a:t>.</a:t>
            </a:r>
          </a:p>
          <a:p>
            <a:pPr marL="173490" indent="-173490">
              <a:buFont typeface="Arial" panose="020B0604020202020204" pitchFamily="34" charset="0"/>
              <a:buChar char="•"/>
            </a:pPr>
            <a:r>
              <a:rPr lang="en-GB" baseline="0" dirty="0"/>
              <a:t>Our name and form are </a:t>
            </a:r>
            <a:r>
              <a:rPr lang="en-GB" baseline="0" dirty="0" err="1"/>
              <a:t>karmically</a:t>
            </a:r>
            <a:r>
              <a:rPr lang="en-GB" baseline="0" dirty="0"/>
              <a:t> created</a:t>
            </a:r>
          </a:p>
          <a:p>
            <a:pPr marL="171450" indent="-171450">
              <a:buFont typeface="Arial" panose="020B0604020202020204" pitchFamily="34" charset="0"/>
              <a:buChar char="•"/>
            </a:pPr>
            <a:r>
              <a:rPr lang="en-GB" b="1" baseline="0" dirty="0"/>
              <a:t>Form is an aggregate.</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Consciousness bearing karmic imprints joins past to present and then future… unless become enlightened.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Today also name and form is number 4 and 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is six senses</a:t>
            </a:r>
          </a:p>
          <a:p>
            <a:r>
              <a:rPr lang="en-GB" sz="1200" kern="1200" dirty="0">
                <a:solidFill>
                  <a:schemeClr val="tx1"/>
                </a:solidFill>
                <a:effectLst/>
                <a:latin typeface="+mn-lt"/>
                <a:ea typeface="+mn-ea"/>
                <a:cs typeface="+mn-cs"/>
              </a:rPr>
              <a:t>What makes a human being</a:t>
            </a:r>
          </a:p>
          <a:p>
            <a:r>
              <a:rPr lang="en-GB" sz="1200" kern="1200" dirty="0">
                <a:solidFill>
                  <a:schemeClr val="tx1"/>
                </a:solidFill>
                <a:effectLst/>
                <a:latin typeface="+mn-lt"/>
                <a:ea typeface="+mn-ea"/>
                <a:cs typeface="+mn-cs"/>
              </a:rPr>
              <a:t>5 AGGREGATES:  Use description. Point being there is no “I”. </a:t>
            </a:r>
            <a:r>
              <a:rPr lang="en-GB" sz="1200" kern="1200" dirty="0" err="1">
                <a:solidFill>
                  <a:schemeClr val="tx1"/>
                </a:solidFill>
                <a:effectLst/>
                <a:latin typeface="+mn-lt"/>
                <a:ea typeface="+mn-ea"/>
                <a:cs typeface="+mn-cs"/>
              </a:rPr>
              <a:t>Robina’s</a:t>
            </a:r>
            <a:r>
              <a:rPr lang="en-GB" sz="1200" kern="1200" dirty="0">
                <a:solidFill>
                  <a:schemeClr val="tx1"/>
                </a:solidFill>
                <a:effectLst/>
                <a:latin typeface="+mn-lt"/>
                <a:ea typeface="+mn-ea"/>
                <a:cs typeface="+mn-cs"/>
              </a:rPr>
              <a:t> description of Kerry looking in the IKEA box. All the bits. Where’s Kerry? </a:t>
            </a:r>
          </a:p>
          <a:p>
            <a:r>
              <a:rPr lang="en-GB" sz="1200" kern="1200" dirty="0">
                <a:solidFill>
                  <a:schemeClr val="tx1"/>
                </a:solidFill>
                <a:effectLst/>
                <a:latin typeface="+mn-lt"/>
                <a:ea typeface="+mn-ea"/>
                <a:cs typeface="+mn-cs"/>
              </a:rPr>
              <a:t>The person inside the fertilised egg. </a:t>
            </a:r>
          </a:p>
          <a:p>
            <a:r>
              <a:rPr lang="en-GB" sz="1200" kern="1200" dirty="0">
                <a:solidFill>
                  <a:schemeClr val="tx1"/>
                </a:solidFill>
                <a:effectLst/>
                <a:latin typeface="+mn-lt"/>
                <a:ea typeface="+mn-ea"/>
                <a:cs typeface="+mn-cs"/>
              </a:rPr>
              <a:t>Boat is </a:t>
            </a:r>
            <a:r>
              <a:rPr lang="en-GB" sz="1200" kern="1200" dirty="0" err="1">
                <a:solidFill>
                  <a:schemeClr val="tx1"/>
                </a:solidFill>
                <a:effectLst/>
                <a:latin typeface="+mn-lt"/>
                <a:ea typeface="+mn-ea"/>
                <a:cs typeface="+mn-cs"/>
              </a:rPr>
              <a:t>agg</a:t>
            </a:r>
            <a:r>
              <a:rPr lang="en-GB" sz="1200" kern="1200" dirty="0">
                <a:solidFill>
                  <a:schemeClr val="tx1"/>
                </a:solidFill>
                <a:effectLst/>
                <a:latin typeface="+mn-lt"/>
                <a:ea typeface="+mn-ea"/>
                <a:cs typeface="+mn-cs"/>
              </a:rPr>
              <a:t>. of </a:t>
            </a:r>
            <a:r>
              <a:rPr lang="en-GB" sz="1200" b="1" kern="1200" dirty="0">
                <a:solidFill>
                  <a:schemeClr val="tx1"/>
                </a:solidFill>
                <a:effectLst/>
                <a:latin typeface="+mn-lt"/>
                <a:ea typeface="+mn-ea"/>
                <a:cs typeface="+mn-cs"/>
              </a:rPr>
              <a:t> form is an aggregate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person rowing is other </a:t>
            </a:r>
            <a:r>
              <a:rPr lang="en-GB" sz="1200" kern="1200" dirty="0" err="1">
                <a:solidFill>
                  <a:schemeClr val="tx1"/>
                </a:solidFill>
                <a:effectLst/>
                <a:latin typeface="+mn-lt"/>
                <a:ea typeface="+mn-ea"/>
                <a:cs typeface="+mn-cs"/>
              </a:rPr>
              <a:t>aggs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Karma is driving force</a:t>
            </a:r>
          </a:p>
          <a:p>
            <a:pPr marL="173490" indent="-173490">
              <a:buFont typeface="Arial" panose="020B0604020202020204" pitchFamily="34" charset="0"/>
              <a:buChar char="•"/>
            </a:pPr>
            <a:endParaRPr lang="en-GB" b="1" baseline="0" dirty="0"/>
          </a:p>
          <a:p>
            <a:pPr marL="173490" indent="-17349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A36724C5-C2B4-48FF-883F-38CF7357166E}" type="slidenum">
              <a:rPr lang="en-GB" smtClean="0"/>
              <a:t>6</a:t>
            </a:fld>
            <a:endParaRPr lang="en-GB"/>
          </a:p>
        </p:txBody>
      </p:sp>
    </p:spTree>
    <p:extLst>
      <p:ext uri="{BB962C8B-B14F-4D97-AF65-F5344CB8AC3E}">
        <p14:creationId xmlns:p14="http://schemas.microsoft.com/office/powerpoint/2010/main" val="100315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Our contact with objects generates attachment and aversion as we are attracted or averted to sense objects.</a:t>
            </a:r>
          </a:p>
          <a:p>
            <a:pPr marL="173490" indent="-173490">
              <a:buFont typeface="Arial" panose="020B0604020202020204" pitchFamily="34" charset="0"/>
              <a:buChar char="•"/>
            </a:pPr>
            <a:r>
              <a:rPr lang="en-GB" b="1" dirty="0"/>
              <a:t>E.g. relationships</a:t>
            </a:r>
            <a:r>
              <a:rPr lang="en-GB" dirty="0"/>
              <a:t>! We see what we like, we are attracted. </a:t>
            </a:r>
          </a:p>
          <a:p>
            <a:pPr marL="173490" indent="-173490">
              <a:buFont typeface="Arial" panose="020B0604020202020204" pitchFamily="34" charset="0"/>
              <a:buChar char="•"/>
            </a:pPr>
            <a:r>
              <a:rPr lang="en-GB" dirty="0"/>
              <a:t>We the see the same object but due to afflictive emotions arising (they hurt me) we don’t like it.</a:t>
            </a:r>
          </a:p>
          <a:p>
            <a:r>
              <a:rPr lang="en-GB" b="1" dirty="0"/>
              <a:t>Discrimination/recognition/perception – one of 5 aggregates </a:t>
            </a:r>
            <a:r>
              <a:rPr lang="en-GB" dirty="0"/>
              <a:t>- arises through </a:t>
            </a:r>
            <a:r>
              <a:rPr lang="en-GB" b="1" dirty="0"/>
              <a:t>contact</a:t>
            </a:r>
          </a:p>
          <a:p>
            <a:r>
              <a:rPr lang="en-GB" sz="1200" kern="1200" dirty="0">
                <a:solidFill>
                  <a:schemeClr val="tx1"/>
                </a:solidFill>
                <a:effectLst/>
                <a:latin typeface="+mn-lt"/>
                <a:ea typeface="+mn-ea"/>
                <a:cs typeface="+mn-cs"/>
              </a:rPr>
              <a:t>Six sense spheres - senses without sense objects and consciousness</a:t>
            </a:r>
          </a:p>
          <a:p>
            <a:r>
              <a:rPr lang="en-GB" sz="1200" kern="1200" dirty="0">
                <a:solidFill>
                  <a:schemeClr val="tx1"/>
                </a:solidFill>
                <a:effectLst/>
                <a:latin typeface="+mn-lt"/>
                <a:ea typeface="+mn-ea"/>
                <a:cs typeface="+mn-cs"/>
              </a:rPr>
              <a:t>Use extra slide (6)</a:t>
            </a: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Discussion/Feedback</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Finding the “I”</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Meditation on finding the “I”</a:t>
            </a:r>
            <a:endParaRPr lang="en-GB" sz="1200" kern="1200" dirty="0">
              <a:solidFill>
                <a:schemeClr val="tx1"/>
              </a:solidFill>
              <a:effectLst/>
              <a:latin typeface="+mn-lt"/>
              <a:ea typeface="+mn-ea"/>
              <a:cs typeface="+mn-cs"/>
            </a:endParaRPr>
          </a:p>
          <a:p>
            <a:pPr marL="173490" indent="-173490">
              <a:buFont typeface="Arial" panose="020B0604020202020204" pitchFamily="34" charset="0"/>
              <a:buChar char="•"/>
            </a:pPr>
            <a:endParaRPr lang="en-GB" b="1" dirty="0"/>
          </a:p>
          <a:p>
            <a:pPr marL="173490" indent="-173490">
              <a:buFont typeface="Arial" panose="020B0604020202020204" pitchFamily="34" charset="0"/>
              <a:buChar char="•"/>
            </a:pPr>
            <a:endParaRPr lang="en-GB" b="1" dirty="0"/>
          </a:p>
          <a:p>
            <a:pPr marL="173490" indent="-17349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A36724C5-C2B4-48FF-883F-38CF7357166E}" type="slidenum">
              <a:rPr lang="en-GB" smtClean="0"/>
              <a:t>7</a:t>
            </a:fld>
            <a:endParaRPr lang="en-GB"/>
          </a:p>
        </p:txBody>
      </p:sp>
    </p:spTree>
    <p:extLst>
      <p:ext uri="{BB962C8B-B14F-4D97-AF65-F5344CB8AC3E}">
        <p14:creationId xmlns:p14="http://schemas.microsoft.com/office/powerpoint/2010/main" val="291356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b="1" dirty="0"/>
              <a:t>Feeling is an aggregate.</a:t>
            </a:r>
          </a:p>
          <a:p>
            <a:pPr marL="173490" indent="-173490">
              <a:buFont typeface="Arial" panose="020B0604020202020204" pitchFamily="34" charset="0"/>
              <a:buChar char="•"/>
            </a:pPr>
            <a:r>
              <a:rPr lang="en-GB" dirty="0"/>
              <a:t>Once feelings arise through contact then we</a:t>
            </a:r>
            <a:r>
              <a:rPr lang="en-GB" baseline="0" dirty="0"/>
              <a:t> need awareness.</a:t>
            </a:r>
          </a:p>
          <a:p>
            <a:pPr marL="173490" indent="-173490">
              <a:buFont typeface="Arial" panose="020B0604020202020204" pitchFamily="34" charset="0"/>
              <a:buChar char="•"/>
            </a:pPr>
            <a:r>
              <a:rPr lang="en-GB" baseline="0" dirty="0"/>
              <a:t>An opportunity for mindfulness – watching our feelings of pleasure and displeasure.</a:t>
            </a:r>
          </a:p>
          <a:p>
            <a:pPr marL="171450" indent="-171450">
              <a:buFont typeface="Arial" panose="020B0604020202020204" pitchFamily="34" charset="0"/>
              <a:buChar char="•"/>
            </a:pPr>
            <a:r>
              <a:rPr lang="en-GB" baseline="0" dirty="0"/>
              <a:t>8 Worldly </a:t>
            </a:r>
            <a:r>
              <a:rPr lang="en-GB" baseline="0" dirty="0" err="1"/>
              <a:t>Dharmas</a:t>
            </a:r>
            <a:r>
              <a:rPr lang="en-GB" baseline="0" dirty="0"/>
              <a:t> – wanting and not wanting</a:t>
            </a:r>
          </a:p>
          <a:p>
            <a:r>
              <a:rPr lang="en-GB" sz="1200" b="1" kern="1200" dirty="0">
                <a:solidFill>
                  <a:schemeClr val="tx1"/>
                </a:solidFill>
                <a:effectLst/>
                <a:latin typeface="+mn-lt"/>
                <a:ea typeface="+mn-ea"/>
                <a:cs typeface="+mn-cs"/>
              </a:rPr>
              <a:t>Feelings/sensations (</a:t>
            </a:r>
            <a:r>
              <a:rPr lang="en-GB" sz="1200" b="1" kern="1200" dirty="0" err="1">
                <a:solidFill>
                  <a:schemeClr val="tx1"/>
                </a:solidFill>
                <a:effectLst/>
                <a:latin typeface="+mn-lt"/>
                <a:ea typeface="+mn-ea"/>
                <a:cs typeface="+mn-cs"/>
              </a:rPr>
              <a:t>Vedana</a:t>
            </a:r>
            <a:r>
              <a:rPr lang="en-GB" sz="1200" b="1" kern="1200" dirty="0">
                <a:solidFill>
                  <a:schemeClr val="tx1"/>
                </a:solidFill>
                <a:effectLst/>
                <a:latin typeface="+mn-lt"/>
                <a:ea typeface="+mn-ea"/>
                <a:cs typeface="+mn-cs"/>
              </a:rPr>
              <a:t>) (is an aggregate) is the 7</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a:t>
            </a:r>
            <a:r>
              <a:rPr lang="en-GB" sz="1200" kern="1200" dirty="0">
                <a:solidFill>
                  <a:schemeClr val="tx1"/>
                </a:solidFill>
                <a:effectLst/>
                <a:latin typeface="+mn-lt"/>
                <a:ea typeface="+mn-ea"/>
                <a:cs typeface="+mn-cs"/>
              </a:rPr>
              <a:t>. Due to contact between our senses and a sense object, feelings arise of pleasure, displeasure or neutral. Based on ignorance that believes in an inherently existing “I” that generates attachment and aversion. So attachment and aversion are prompted by feelings. Mindfulness of feelings enables us to become aware of the subtle creation of these feelings. It enables us to monitor them and to let them go rather than following them that leads to craving. </a:t>
            </a:r>
          </a:p>
          <a:p>
            <a:r>
              <a:rPr lang="en-GB" sz="1200" u="sng" kern="1200" dirty="0">
                <a:solidFill>
                  <a:schemeClr val="tx1"/>
                </a:solidFill>
                <a:effectLst/>
                <a:latin typeface="+mn-lt"/>
                <a:ea typeface="+mn-ea"/>
                <a:cs typeface="+mn-cs"/>
              </a:rPr>
              <a:t>Eight Worldly </a:t>
            </a:r>
            <a:r>
              <a:rPr lang="en-GB" sz="1200" u="sng" kern="1200" dirty="0" err="1">
                <a:solidFill>
                  <a:schemeClr val="tx1"/>
                </a:solidFill>
                <a:effectLst/>
                <a:latin typeface="+mn-lt"/>
                <a:ea typeface="+mn-ea"/>
                <a:cs typeface="+mn-cs"/>
              </a:rPr>
              <a:t>Dharmas</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craving for pleasure of the 6 senses and to be free of the unpleasant (hedonism)</a:t>
            </a:r>
          </a:p>
          <a:p>
            <a:r>
              <a:rPr lang="en-GB" sz="1200" kern="1200" dirty="0">
                <a:solidFill>
                  <a:schemeClr val="tx1"/>
                </a:solidFill>
                <a:effectLst/>
                <a:latin typeface="+mn-lt"/>
                <a:ea typeface="+mn-ea"/>
                <a:cs typeface="+mn-cs"/>
              </a:rPr>
              <a:t>craving to be admired (ego pleasing words) and not to be criticised (fame and status)</a:t>
            </a:r>
          </a:p>
          <a:p>
            <a:r>
              <a:rPr lang="en-GB" sz="1200" kern="1200" dirty="0">
                <a:solidFill>
                  <a:schemeClr val="tx1"/>
                </a:solidFill>
                <a:effectLst/>
                <a:latin typeface="+mn-lt"/>
                <a:ea typeface="+mn-ea"/>
                <a:cs typeface="+mn-cs"/>
              </a:rPr>
              <a:t>craving to have material goods and not to lose them                         (materialism)</a:t>
            </a:r>
          </a:p>
          <a:p>
            <a:r>
              <a:rPr lang="en-GB" sz="1200" kern="1200" dirty="0">
                <a:solidFill>
                  <a:schemeClr val="tx1"/>
                </a:solidFill>
                <a:effectLst/>
                <a:latin typeface="+mn-lt"/>
                <a:ea typeface="+mn-ea"/>
                <a:cs typeface="+mn-cs"/>
              </a:rPr>
              <a:t>craving for praise and to avoid blame                                              (praise and blame)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Craving is the 8</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 Sometimes called thirst. (</a:t>
            </a:r>
            <a:r>
              <a:rPr lang="en-GB" sz="1200" b="1" kern="1200" dirty="0" err="1">
                <a:solidFill>
                  <a:schemeClr val="tx1"/>
                </a:solidFill>
                <a:effectLst/>
                <a:latin typeface="+mn-lt"/>
                <a:ea typeface="+mn-ea"/>
                <a:cs typeface="+mn-cs"/>
              </a:rPr>
              <a:t>Trishna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hold onto that which gives us pleasure and to avoid that which does not. Excitement is preferable to neutrality of feelings. It supports our sense of “I”. Neutrality suggests no feeling so equanimity preferable as it generates compassion. Also emptiness. </a:t>
            </a:r>
          </a:p>
          <a:p>
            <a:r>
              <a:rPr lang="en-GB" sz="1200" b="1" kern="1200" dirty="0">
                <a:solidFill>
                  <a:schemeClr val="tx1"/>
                </a:solidFill>
                <a:effectLst/>
                <a:latin typeface="+mn-lt"/>
                <a:ea typeface="+mn-ea"/>
                <a:cs typeface="+mn-cs"/>
              </a:rPr>
              <a:t>The Second Noble truth is There is Desire</a:t>
            </a:r>
            <a:r>
              <a:rPr lang="en-GB" sz="1200" kern="1200" dirty="0">
                <a:solidFill>
                  <a:schemeClr val="tx1"/>
                </a:solidFill>
                <a:effectLst/>
                <a:latin typeface="+mn-lt"/>
                <a:ea typeface="+mn-ea"/>
                <a:cs typeface="+mn-cs"/>
              </a:rPr>
              <a:t>.(1st. There is suffering). The second is the cause of suffering is desire. </a:t>
            </a:r>
          </a:p>
          <a:p>
            <a:r>
              <a:rPr lang="en-GB" sz="1200" kern="1200" dirty="0">
                <a:solidFill>
                  <a:schemeClr val="tx1"/>
                </a:solidFill>
                <a:effectLst/>
                <a:latin typeface="+mn-lt"/>
                <a:ea typeface="+mn-ea"/>
                <a:cs typeface="+mn-cs"/>
              </a:rPr>
              <a:t>Due to ignorance there is craving (desire). They are the cause because they are the root of suffering. </a:t>
            </a:r>
          </a:p>
          <a:p>
            <a:r>
              <a:rPr lang="en-GB" sz="1200" kern="1200" dirty="0">
                <a:solidFill>
                  <a:schemeClr val="tx1"/>
                </a:solidFill>
                <a:effectLst/>
                <a:latin typeface="+mn-lt"/>
                <a:ea typeface="+mn-ea"/>
                <a:cs typeface="+mn-cs"/>
              </a:rPr>
              <a:t>They are the source because they give rise to suffering.</a:t>
            </a:r>
          </a:p>
          <a:p>
            <a:r>
              <a:rPr lang="en-GB" sz="1200" kern="1200" dirty="0">
                <a:solidFill>
                  <a:schemeClr val="tx1"/>
                </a:solidFill>
                <a:effectLst/>
                <a:latin typeface="+mn-lt"/>
                <a:ea typeface="+mn-ea"/>
                <a:cs typeface="+mn-cs"/>
              </a:rPr>
              <a:t>They are also called strong production because they cause severe suffering. Not just dissatisfaction.</a:t>
            </a:r>
          </a:p>
          <a:p>
            <a:r>
              <a:rPr lang="en-GB" sz="1200" kern="1200" dirty="0">
                <a:solidFill>
                  <a:schemeClr val="tx1"/>
                </a:solidFill>
                <a:effectLst/>
                <a:latin typeface="+mn-lt"/>
                <a:ea typeface="+mn-ea"/>
                <a:cs typeface="+mn-cs"/>
              </a:rPr>
              <a:t>They are conditions because they act is co-operative conditions for suffering to be generated. </a:t>
            </a:r>
          </a:p>
          <a:p>
            <a:r>
              <a:rPr lang="en-GB" sz="1200" kern="1200" dirty="0">
                <a:solidFill>
                  <a:schemeClr val="tx1"/>
                </a:solidFill>
                <a:effectLst/>
                <a:latin typeface="+mn-lt"/>
                <a:ea typeface="+mn-ea"/>
                <a:cs typeface="+mn-cs"/>
              </a:rPr>
              <a:t>If we don’t move on to cessation and path (the third and fourth noble truths) then we grasp. The Path is the way to end grasping. Renunciation enables us to release our grasping and to affect our craving. We’re pouring water on the flames of our addictions. Starving our hunger rather than feeding it. </a:t>
            </a:r>
          </a:p>
          <a:p>
            <a:r>
              <a:rPr lang="en-GB" sz="1200" kern="1200" dirty="0">
                <a:solidFill>
                  <a:schemeClr val="tx1"/>
                </a:solidFill>
                <a:effectLst/>
                <a:latin typeface="+mn-lt"/>
                <a:ea typeface="+mn-ea"/>
                <a:cs typeface="+mn-cs"/>
              </a:rPr>
              <a:t>Life is unsatisfactory so we crave and grasp. We are trying to get satisfaction from external objects. We misunderstand the source of genuine happiness because we are ignorant. Our “I” is not substantially existing. </a:t>
            </a:r>
          </a:p>
          <a:p>
            <a:pPr marL="173490" indent="-173490">
              <a:buFont typeface="Arial" panose="020B0604020202020204" pitchFamily="34" charset="0"/>
              <a:buChar char="•"/>
            </a:pPr>
            <a:endParaRPr lang="en-GB" baseline="0" dirty="0"/>
          </a:p>
          <a:p>
            <a:pPr marL="173490" indent="-1734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8</a:t>
            </a:fld>
            <a:endParaRPr lang="en-GB"/>
          </a:p>
        </p:txBody>
      </p:sp>
    </p:spTree>
    <p:extLst>
      <p:ext uri="{BB962C8B-B14F-4D97-AF65-F5344CB8AC3E}">
        <p14:creationId xmlns:p14="http://schemas.microsoft.com/office/powerpoint/2010/main" val="411347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3490" indent="-173490">
              <a:buFont typeface="Arial" panose="020B0604020202020204" pitchFamily="34" charset="0"/>
              <a:buChar char="•"/>
            </a:pPr>
            <a:r>
              <a:rPr lang="en-GB" dirty="0"/>
              <a:t>We obsess. We want more. The then need to replace the object of attachment. We mistakenly believe pleasure to come from the sense object.</a:t>
            </a:r>
          </a:p>
          <a:p>
            <a:pPr marL="171450" indent="-171450">
              <a:buFont typeface="Arial" panose="020B0604020202020204" pitchFamily="34" charset="0"/>
              <a:buChar char="•"/>
            </a:pPr>
            <a:r>
              <a:rPr lang="en-GB" dirty="0"/>
              <a:t>Existence continues. </a:t>
            </a:r>
          </a:p>
          <a:p>
            <a:r>
              <a:rPr lang="en-GB" sz="1200" b="1" kern="1200" dirty="0">
                <a:solidFill>
                  <a:schemeClr val="tx1"/>
                </a:solidFill>
                <a:effectLst/>
                <a:latin typeface="+mn-lt"/>
                <a:ea typeface="+mn-ea"/>
                <a:cs typeface="+mn-cs"/>
              </a:rPr>
              <a:t>The 9</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 is Grasping. (</a:t>
            </a:r>
            <a:r>
              <a:rPr lang="en-GB" sz="1200" b="1" kern="1200" dirty="0" err="1">
                <a:solidFill>
                  <a:schemeClr val="tx1"/>
                </a:solidFill>
                <a:effectLst/>
                <a:latin typeface="+mn-lt"/>
                <a:ea typeface="+mn-ea"/>
                <a:cs typeface="+mn-cs"/>
              </a:rPr>
              <a:t>Upadana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the object of our desire is fulfilled then craving turns into grasping. We want more and more. This is the junkie mind – it’s never enough. It brought us pleasure so we’ll just keep holding on to it.  </a:t>
            </a:r>
          </a:p>
          <a:p>
            <a:r>
              <a:rPr lang="en-GB" sz="1200" u="sng" kern="1200" dirty="0">
                <a:solidFill>
                  <a:schemeClr val="tx1"/>
                </a:solidFill>
                <a:effectLst/>
                <a:latin typeface="+mn-lt"/>
                <a:ea typeface="+mn-ea"/>
                <a:cs typeface="+mn-cs"/>
              </a:rPr>
              <a:t>Discussion/</a:t>
            </a:r>
            <a:r>
              <a:rPr lang="en-GB" sz="1200" u="sng" kern="1200" dirty="0" err="1">
                <a:solidFill>
                  <a:schemeClr val="tx1"/>
                </a:solidFill>
                <a:effectLst/>
                <a:latin typeface="+mn-lt"/>
                <a:ea typeface="+mn-ea"/>
                <a:cs typeface="+mn-cs"/>
              </a:rPr>
              <a:t>FeedbackDiscussion</a:t>
            </a:r>
            <a:r>
              <a:rPr lang="en-GB" sz="1200" u="sng" kern="1200" dirty="0">
                <a:solidFill>
                  <a:schemeClr val="tx1"/>
                </a:solidFill>
                <a:effectLst/>
                <a:latin typeface="+mn-lt"/>
                <a:ea typeface="+mn-ea"/>
                <a:cs typeface="+mn-cs"/>
              </a:rPr>
              <a:t> Point: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“Spending this perfect human rebirth desiring only the eight worldly concerns and working for the enjoyment of </a:t>
            </a:r>
            <a:r>
              <a:rPr lang="en-GB" sz="1200" i="1" kern="1200" dirty="0" err="1">
                <a:solidFill>
                  <a:schemeClr val="tx1"/>
                </a:solidFill>
                <a:effectLst/>
                <a:latin typeface="+mn-lt"/>
                <a:ea typeface="+mn-ea"/>
                <a:cs typeface="+mn-cs"/>
              </a:rPr>
              <a:t>samsaric</a:t>
            </a:r>
            <a:r>
              <a:rPr lang="en-GB" sz="1200" i="1" kern="1200" dirty="0">
                <a:solidFill>
                  <a:schemeClr val="tx1"/>
                </a:solidFill>
                <a:effectLst/>
                <a:latin typeface="+mn-lt"/>
                <a:ea typeface="+mn-ea"/>
                <a:cs typeface="+mn-cs"/>
              </a:rPr>
              <a:t> pleasures is like trading universes full of jewels for </a:t>
            </a:r>
            <a:r>
              <a:rPr lang="en-GB" sz="1200" i="1" kern="1200" dirty="0" err="1">
                <a:solidFill>
                  <a:schemeClr val="tx1"/>
                </a:solidFill>
                <a:effectLst/>
                <a:latin typeface="+mn-lt"/>
                <a:ea typeface="+mn-ea"/>
                <a:cs typeface="+mn-cs"/>
              </a:rPr>
              <a:t>ka-ka</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(Lama </a:t>
            </a:r>
            <a:r>
              <a:rPr lang="en-GB" sz="1200" kern="1200" dirty="0" err="1">
                <a:solidFill>
                  <a:schemeClr val="tx1"/>
                </a:solidFill>
                <a:effectLst/>
                <a:latin typeface="+mn-lt"/>
                <a:ea typeface="+mn-ea"/>
                <a:cs typeface="+mn-cs"/>
              </a:rPr>
              <a:t>Zopa</a:t>
            </a:r>
            <a:r>
              <a:rPr lang="en-GB" sz="1200" kern="1200" dirty="0">
                <a:solidFill>
                  <a:schemeClr val="tx1"/>
                </a:solidFill>
                <a:effectLst/>
                <a:latin typeface="+mn-lt"/>
                <a:ea typeface="+mn-ea"/>
                <a:cs typeface="+mn-cs"/>
              </a:rPr>
              <a:t> Rinpoche)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Dharma tools do you find most effective in averting craving of the 8 Worldly Concerns?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Meditation on Mindfulness of Feelings /Desire.</a:t>
            </a:r>
            <a:r>
              <a:rPr lang="en-GB" sz="1200" b="1"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10</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link Existence</a:t>
            </a:r>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Grasping at the body generates existence as </a:t>
            </a:r>
            <a:r>
              <a:rPr lang="en-US" sz="1200" kern="1200" dirty="0" err="1">
                <a:solidFill>
                  <a:schemeClr val="tx1"/>
                </a:solidFill>
                <a:effectLst/>
                <a:latin typeface="+mn-lt"/>
                <a:ea typeface="+mn-ea"/>
                <a:cs typeface="+mn-cs"/>
              </a:rPr>
              <a:t>symbolised</a:t>
            </a:r>
            <a:r>
              <a:rPr lang="en-US" sz="120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the pregnant woman</a:t>
            </a:r>
            <a:r>
              <a:rPr lang="en-US" sz="1200" kern="1200" dirty="0">
                <a:solidFill>
                  <a:schemeClr val="tx1"/>
                </a:solidFill>
                <a:effectLst/>
                <a:latin typeface="+mn-lt"/>
                <a:ea typeface="+mn-ea"/>
                <a:cs typeface="+mn-cs"/>
              </a:rPr>
              <a:t>. Karma is actualized for the next rebirth.</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like a woman with a fully developed </a:t>
            </a:r>
            <a:r>
              <a:rPr lang="en-US" sz="1200" kern="1200" dirty="0" err="1">
                <a:solidFill>
                  <a:schemeClr val="tx1"/>
                </a:solidFill>
                <a:effectLst/>
                <a:latin typeface="+mn-lt"/>
                <a:ea typeface="+mn-ea"/>
                <a:cs typeface="+mn-cs"/>
              </a:rPr>
              <a:t>foetus</a:t>
            </a:r>
            <a:r>
              <a:rPr lang="en-US" sz="1200" kern="1200" dirty="0">
                <a:solidFill>
                  <a:schemeClr val="tx1"/>
                </a:solidFill>
                <a:effectLst/>
                <a:latin typeface="+mn-lt"/>
                <a:ea typeface="+mn-ea"/>
                <a:cs typeface="+mn-cs"/>
              </a:rPr>
              <a:t> in her womb is ready to give birth, our karma is ready to drop into our existence. The karma is fully </a:t>
            </a:r>
            <a:r>
              <a:rPr lang="en-US" sz="1200" kern="1200" dirty="0" err="1">
                <a:solidFill>
                  <a:schemeClr val="tx1"/>
                </a:solidFill>
                <a:effectLst/>
                <a:latin typeface="+mn-lt"/>
                <a:ea typeface="+mn-ea"/>
                <a:cs typeface="+mn-cs"/>
              </a:rPr>
              <a:t>potentialised</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of animals becoming animals – the puddle, the pond, the lake, the sea. If we have been grasping onto our puddle we cannot create the cause for the pond. </a:t>
            </a:r>
            <a:endParaRPr lang="en-GB"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3490" indent="-173490">
              <a:buFont typeface="Arial" panose="020B0604020202020204" pitchFamily="34" charset="0"/>
              <a:buChar char="•"/>
            </a:pPr>
            <a:endParaRPr lang="en-GB" dirty="0"/>
          </a:p>
          <a:p>
            <a:pPr marL="173490" indent="-1734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36724C5-C2B4-48FF-883F-38CF7357166E}" type="slidenum">
              <a:rPr lang="en-GB" smtClean="0"/>
              <a:t>9</a:t>
            </a:fld>
            <a:endParaRPr lang="en-GB"/>
          </a:p>
        </p:txBody>
      </p:sp>
    </p:spTree>
    <p:extLst>
      <p:ext uri="{BB962C8B-B14F-4D97-AF65-F5344CB8AC3E}">
        <p14:creationId xmlns:p14="http://schemas.microsoft.com/office/powerpoint/2010/main" val="83678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lvl="0"/>
            <a:fld id="{77BAA5FA-4832-4956-970B-689583EE8FEE}" type="datetime1">
              <a:rPr lang="en-GB" smtClean="0"/>
              <a:pPr lvl="0"/>
              <a:t>11/01/2025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lvl="0"/>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lvl="0"/>
            <a:fld id="{3884255C-2D18-427F-ACF0-DA69DDFDB582}" type="slidenum">
              <a:rPr lang="en-GB" smtClean="0"/>
              <a:t>‹#›</a:t>
            </a:fld>
            <a:endParaRPr lang="en-GB"/>
          </a:p>
        </p:txBody>
      </p:sp>
    </p:spTree>
    <p:extLst>
      <p:ext uri="{BB962C8B-B14F-4D97-AF65-F5344CB8AC3E}">
        <p14:creationId xmlns:p14="http://schemas.microsoft.com/office/powerpoint/2010/main" val="229646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fld id="{4218656F-F8F0-46AE-BDFA-8E7909536C89}" type="datetime1">
              <a:rPr lang="en-GB" smtClean="0"/>
              <a:pPr lvl="0"/>
              <a:t>11/01/2025</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A505F23-3F34-454C-9530-C987EC4074E2}" type="slidenum">
              <a:rPr lang="en-GB" smtClean="0"/>
              <a:t>‹#›</a:t>
            </a:fld>
            <a:endParaRPr lang="en-GB"/>
          </a:p>
        </p:txBody>
      </p:sp>
    </p:spTree>
    <p:extLst>
      <p:ext uri="{BB962C8B-B14F-4D97-AF65-F5344CB8AC3E}">
        <p14:creationId xmlns:p14="http://schemas.microsoft.com/office/powerpoint/2010/main" val="366737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fld id="{2817C2B7-670B-41BE-B051-9E8403856946}" type="datetime1">
              <a:rPr lang="en-GB" smtClean="0"/>
              <a:pPr lvl="0"/>
              <a:t>11/01/2025</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88085B0-25CB-4767-80B7-0C5BC2C05C9D}" type="slidenum">
              <a:rPr lang="en-GB" smtClean="0"/>
              <a:t>‹#›</a:t>
            </a:fld>
            <a:endParaRPr lang="en-GB"/>
          </a:p>
        </p:txBody>
      </p:sp>
    </p:spTree>
    <p:extLst>
      <p:ext uri="{BB962C8B-B14F-4D97-AF65-F5344CB8AC3E}">
        <p14:creationId xmlns:p14="http://schemas.microsoft.com/office/powerpoint/2010/main" val="297437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fld id="{6B39573F-B0FF-4063-B657-1EB1C8C547AA}" type="datetime1">
              <a:rPr lang="en-GB" smtClean="0"/>
              <a:pPr lvl="0"/>
              <a:t>11/01/2025</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972D132-1D41-49BD-90AD-F2E3780E1897}" type="slidenum">
              <a:rPr lang="en-GB" smtClean="0"/>
              <a:t>‹#›</a:t>
            </a:fld>
            <a:endParaRPr lang="en-GB"/>
          </a:p>
        </p:txBody>
      </p:sp>
    </p:spTree>
    <p:extLst>
      <p:ext uri="{BB962C8B-B14F-4D97-AF65-F5344CB8AC3E}">
        <p14:creationId xmlns:p14="http://schemas.microsoft.com/office/powerpoint/2010/main" val="3718705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lvl="0"/>
            <a:fld id="{A357948A-BAF9-4CDF-A16D-3C246AC83F6B}" type="datetime1">
              <a:rPr lang="en-GB" smtClean="0"/>
              <a:pPr lvl="0"/>
              <a:t>11/01/2025</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0155C11-CD53-4891-9723-7EEE08CC1DD9}" type="slidenum">
              <a:rPr lang="en-GB" smtClean="0"/>
              <a:t>‹#›</a:t>
            </a:fld>
            <a:endParaRPr lang="en-GB"/>
          </a:p>
        </p:txBody>
      </p:sp>
    </p:spTree>
    <p:extLst>
      <p:ext uri="{BB962C8B-B14F-4D97-AF65-F5344CB8AC3E}">
        <p14:creationId xmlns:p14="http://schemas.microsoft.com/office/powerpoint/2010/main" val="77778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lvl="0"/>
            <a:fld id="{DE988FFB-2F18-47BE-91EC-130572045BC1}" type="datetime1">
              <a:rPr lang="en-GB" smtClean="0"/>
              <a:pPr lvl="0"/>
              <a:t>11/01/2025</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B6D70A74-E064-40D6-8B25-7AF3706E1ED2}" type="slidenum">
              <a:rPr lang="en-GB" smtClean="0"/>
              <a:t>‹#›</a:t>
            </a:fld>
            <a:endParaRPr lang="en-GB"/>
          </a:p>
        </p:txBody>
      </p:sp>
    </p:spTree>
    <p:extLst>
      <p:ext uri="{BB962C8B-B14F-4D97-AF65-F5344CB8AC3E}">
        <p14:creationId xmlns:p14="http://schemas.microsoft.com/office/powerpoint/2010/main" val="208094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lvl="0"/>
            <a:fld id="{ECEAD6F0-EF71-4475-9068-6A84ECCA840C}" type="datetime1">
              <a:rPr lang="en-GB" smtClean="0"/>
              <a:pPr lvl="0"/>
              <a:t>11/01/2025</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99F6841D-4511-483B-BEB0-5109E3C9D604}" type="slidenum">
              <a:rPr lang="en-GB" smtClean="0"/>
              <a:t>‹#›</a:t>
            </a:fld>
            <a:endParaRPr lang="en-GB"/>
          </a:p>
        </p:txBody>
      </p:sp>
    </p:spTree>
    <p:extLst>
      <p:ext uri="{BB962C8B-B14F-4D97-AF65-F5344CB8AC3E}">
        <p14:creationId xmlns:p14="http://schemas.microsoft.com/office/powerpoint/2010/main" val="90405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lvl="0"/>
            <a:fld id="{CF4D49DF-6B2B-4FE9-A1B5-ECAF8D878D2B}" type="datetime1">
              <a:rPr lang="en-GB" smtClean="0"/>
              <a:pPr lvl="0"/>
              <a:t>11/01/2025</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45B1FC04-C9CE-40C9-BAEF-57AF474E6281}" type="slidenum">
              <a:rPr lang="en-GB" smtClean="0"/>
              <a:t>‹#›</a:t>
            </a:fld>
            <a:endParaRPr lang="en-GB"/>
          </a:p>
        </p:txBody>
      </p:sp>
    </p:spTree>
    <p:extLst>
      <p:ext uri="{BB962C8B-B14F-4D97-AF65-F5344CB8AC3E}">
        <p14:creationId xmlns:p14="http://schemas.microsoft.com/office/powerpoint/2010/main" val="26416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933A5D9-D6C6-412E-AEB7-27D65D5B75B9}" type="datetime1">
              <a:rPr lang="en-GB" smtClean="0"/>
              <a:pPr lvl="0"/>
              <a:t>11/01/2025</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382CE756-59F5-480B-8EAB-4C501BC57A60}" type="slidenum">
              <a:rPr lang="en-GB" smtClean="0"/>
              <a:t>‹#›</a:t>
            </a:fld>
            <a:endParaRPr lang="en-GB"/>
          </a:p>
        </p:txBody>
      </p:sp>
    </p:spTree>
    <p:extLst>
      <p:ext uri="{BB962C8B-B14F-4D97-AF65-F5344CB8AC3E}">
        <p14:creationId xmlns:p14="http://schemas.microsoft.com/office/powerpoint/2010/main" val="106047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GB"/>
              <a:t>Click to edit Master text styles</a:t>
            </a:r>
          </a:p>
        </p:txBody>
      </p:sp>
      <p:sp>
        <p:nvSpPr>
          <p:cNvPr id="5" name="Date Placeholder 4"/>
          <p:cNvSpPr>
            <a:spLocks noGrp="1"/>
          </p:cNvSpPr>
          <p:nvPr>
            <p:ph type="dt" sz="half" idx="10"/>
          </p:nvPr>
        </p:nvSpPr>
        <p:spPr/>
        <p:txBody>
          <a:bodyPr/>
          <a:lstStyle/>
          <a:p>
            <a:pPr lvl="0"/>
            <a:fld id="{70F25575-B72A-495B-8062-3262092179E5}" type="datetime1">
              <a:rPr lang="en-GB" smtClean="0"/>
              <a:pPr lvl="0"/>
              <a:t>11/01/2025</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lvl="0"/>
            <a:fld id="{D434AC4F-227F-4252-A02B-3B1A312A775F}" type="slidenum">
              <a:rPr lang="en-GB" smtClean="0"/>
              <a:t>‹#›</a:t>
            </a:fld>
            <a:endParaRPr lang="en-GB"/>
          </a:p>
        </p:txBody>
      </p:sp>
    </p:spTree>
    <p:extLst>
      <p:ext uri="{BB962C8B-B14F-4D97-AF65-F5344CB8AC3E}">
        <p14:creationId xmlns:p14="http://schemas.microsoft.com/office/powerpoint/2010/main" val="273823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lvl="0"/>
            <a:fld id="{8FE5FD80-1111-4DB2-98C2-3E7169593D70}" type="datetime1">
              <a:rPr lang="en-GB" smtClean="0"/>
              <a:pPr lvl="0"/>
              <a:t>11/01/2025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lvl="0"/>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lvl="0"/>
            <a:fld id="{B79D2FE9-331E-4DE9-A5D2-AD6F8A1FA1B9}" type="slidenum">
              <a:rPr lang="en-GB" smtClean="0"/>
              <a:t>‹#›</a:t>
            </a:fld>
            <a:endParaRPr lang="en-GB"/>
          </a:p>
        </p:txBody>
      </p:sp>
    </p:spTree>
    <p:extLst>
      <p:ext uri="{BB962C8B-B14F-4D97-AF65-F5344CB8AC3E}">
        <p14:creationId xmlns:p14="http://schemas.microsoft.com/office/powerpoint/2010/main" val="31929996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lvl="0"/>
            <a:fld id="{6291E983-87C5-43B3-8C8A-D431EFE2E887}" type="datetime1">
              <a:rPr lang="en-GB" smtClean="0"/>
              <a:pPr lvl="0"/>
              <a:t>11/01/2025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lvl="0"/>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lvl="0"/>
            <a:fld id="{83FE738A-FF63-4A45-BB70-F203D8BB0B6C}" type="slidenum">
              <a:rPr lang="en-GB" smtClean="0"/>
              <a:t>‹#›</a:t>
            </a:fld>
            <a:endParaRPr lang="en-GB"/>
          </a:p>
        </p:txBody>
      </p:sp>
    </p:spTree>
    <p:extLst>
      <p:ext uri="{BB962C8B-B14F-4D97-AF65-F5344CB8AC3E}">
        <p14:creationId xmlns:p14="http://schemas.microsoft.com/office/powerpoint/2010/main" val="183448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ndyweberstudio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E6FF-382B-BB70-A26C-353149CAE9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9B8966-F324-3174-3EF1-1A5812E95FA2}"/>
              </a:ext>
            </a:extLst>
          </p:cNvPr>
          <p:cNvSpPr txBox="1">
            <a:spLocks noGrp="1"/>
          </p:cNvSpPr>
          <p:nvPr>
            <p:ph type="title"/>
          </p:nvPr>
        </p:nvSpPr>
        <p:spPr>
          <a:xfrm>
            <a:off x="5824847" y="21445"/>
            <a:ext cx="4819646" cy="1476371"/>
          </a:xfrm>
        </p:spPr>
        <p:txBody>
          <a:bodyPr anchor="b">
            <a:normAutofit/>
          </a:bodyPr>
          <a:lstStyle/>
          <a:p>
            <a:pPr lvl="0" algn="ctr"/>
            <a:br>
              <a:rPr lang="en-US" sz="2600" dirty="0"/>
            </a:br>
            <a:r>
              <a:rPr lang="en-US" sz="4000" b="1" dirty="0"/>
              <a:t>PRACTISING THE PRELIMINARIES </a:t>
            </a:r>
            <a:endParaRPr lang="en-US" sz="4000" b="1" i="1" dirty="0">
              <a:latin typeface="Arial" panose="020B0604020202020204" pitchFamily="34" charset="0"/>
              <a:cs typeface="Arial" panose="020B0604020202020204" pitchFamily="34" charset="0"/>
            </a:endParaRPr>
          </a:p>
        </p:txBody>
      </p:sp>
      <p:sp>
        <p:nvSpPr>
          <p:cNvPr id="5" name="sketch line" descr="&quot;&quot;">
            <a:extLst>
              <a:ext uri="{FF2B5EF4-FFF2-40B4-BE49-F238E27FC236}">
                <a16:creationId xmlns:a16="http://schemas.microsoft.com/office/drawing/2014/main" id="{3BF8CB84-D755-1C44-D98B-73DEB5DED2EC}"/>
              </a:ext>
            </a:extLst>
          </p:cNvPr>
          <p:cNvSpPr>
            <a:spLocks noMove="1" noResize="1"/>
          </p:cNvSpPr>
          <p:nvPr/>
        </p:nvSpPr>
        <p:spPr>
          <a:xfrm>
            <a:off x="6738935" y="2373316"/>
            <a:ext cx="3255958" cy="17465"/>
          </a:xfrm>
          <a:custGeom>
            <a:avLst/>
            <a:gdLst>
              <a:gd name="f0" fmla="val 10800000"/>
              <a:gd name="f1" fmla="val 5400000"/>
              <a:gd name="f2" fmla="val 180"/>
              <a:gd name="f3" fmla="val w"/>
              <a:gd name="f4" fmla="val h"/>
              <a:gd name="f5" fmla="val 0"/>
              <a:gd name="f6" fmla="val 3255095"/>
              <a:gd name="f7" fmla="val 18288"/>
              <a:gd name="f8" fmla="val 240201"/>
              <a:gd name="f9" fmla="val -22123"/>
              <a:gd name="f10" fmla="val 462021"/>
              <a:gd name="f11" fmla="val -19623"/>
              <a:gd name="f12" fmla="val 618468"/>
              <a:gd name="f13" fmla="val 774915"/>
              <a:gd name="f14" fmla="val 19623"/>
              <a:gd name="f15" fmla="val 974734"/>
              <a:gd name="f16" fmla="val 2035"/>
              <a:gd name="f17" fmla="val 1269487"/>
              <a:gd name="f18" fmla="val 1564240"/>
              <a:gd name="f19" fmla="val -2035"/>
              <a:gd name="f20" fmla="val 1733579"/>
              <a:gd name="f21" fmla="val 10639"/>
              <a:gd name="f22" fmla="val 1953057"/>
              <a:gd name="f23" fmla="val 2172535"/>
              <a:gd name="f24" fmla="val -10639"/>
              <a:gd name="f25" fmla="val 2453962"/>
              <a:gd name="f26" fmla="val 14018"/>
              <a:gd name="f27" fmla="val 2636627"/>
              <a:gd name="f28" fmla="val 2819292"/>
              <a:gd name="f29" fmla="val -14018"/>
              <a:gd name="f30" fmla="val 3121375"/>
              <a:gd name="f31" fmla="val 5399"/>
              <a:gd name="f32" fmla="val 3254386"/>
              <a:gd name="f33" fmla="val 8157"/>
              <a:gd name="f34" fmla="val 3254682"/>
              <a:gd name="f35" fmla="val 12125"/>
              <a:gd name="f36" fmla="val 3088545"/>
              <a:gd name="f37" fmla="val 23203"/>
              <a:gd name="f38" fmla="val 2687475"/>
              <a:gd name="f39" fmla="val 7419"/>
              <a:gd name="f40" fmla="val 2538974"/>
              <a:gd name="f41" fmla="val 2390473"/>
              <a:gd name="f42" fmla="val 29157"/>
              <a:gd name="f43" fmla="val 2137381"/>
              <a:gd name="f44" fmla="val -8959"/>
              <a:gd name="f45" fmla="val 1822853"/>
              <a:gd name="f46" fmla="val 1508325"/>
              <a:gd name="f47" fmla="val 45535"/>
              <a:gd name="f48" fmla="val 1466437"/>
              <a:gd name="f49" fmla="val 20385"/>
              <a:gd name="f50" fmla="val 1171834"/>
              <a:gd name="f51" fmla="val 877231"/>
              <a:gd name="f52" fmla="val 16191"/>
              <a:gd name="f53" fmla="val 561097"/>
              <a:gd name="f54" fmla="val 37643"/>
              <a:gd name="f55" fmla="val -46"/>
              <a:gd name="f56" fmla="val 12483"/>
              <a:gd name="f57" fmla="val -203"/>
              <a:gd name="f58" fmla="val 6491"/>
              <a:gd name="f59" fmla="val 291965"/>
              <a:gd name="f60" fmla="val 19429"/>
              <a:gd name="f61" fmla="val 363155"/>
              <a:gd name="f62" fmla="val 8568"/>
              <a:gd name="f63" fmla="val 873781"/>
              <a:gd name="f64" fmla="val -8568"/>
              <a:gd name="f65" fmla="val 904459"/>
              <a:gd name="f66" fmla="val -19505"/>
              <a:gd name="f67" fmla="val 1439209"/>
              <a:gd name="f68" fmla="val 19505"/>
              <a:gd name="f69" fmla="val 1744369"/>
              <a:gd name="f70" fmla="val 9790"/>
              <a:gd name="f71" fmla="val 1887955"/>
              <a:gd name="f72" fmla="val 2031541"/>
              <a:gd name="f73" fmla="val -9790"/>
              <a:gd name="f74" fmla="val 2346378"/>
              <a:gd name="f75" fmla="val 21240"/>
              <a:gd name="f76" fmla="val 2506423"/>
              <a:gd name="f77" fmla="val 2666468"/>
              <a:gd name="f78" fmla="val -21240"/>
              <a:gd name="f79" fmla="val 2990257"/>
              <a:gd name="f80" fmla="val 30414"/>
              <a:gd name="f81" fmla="val 3254831"/>
              <a:gd name="f82" fmla="val 4493"/>
              <a:gd name="f83" fmla="val 3255479"/>
              <a:gd name="f84" fmla="val 9472"/>
              <a:gd name="f85" fmla="val 3120743"/>
              <a:gd name="f86" fmla="val 16690"/>
              <a:gd name="f87" fmla="val 2759628"/>
              <a:gd name="f88" fmla="val 42462"/>
              <a:gd name="f89" fmla="val 2604076"/>
              <a:gd name="f90" fmla="val 2448524"/>
              <a:gd name="f91" fmla="val -5886"/>
              <a:gd name="f92" fmla="val 2184336"/>
              <a:gd name="f93" fmla="val 19599"/>
              <a:gd name="f94" fmla="val 1591574"/>
              <a:gd name="f95" fmla="val 16977"/>
              <a:gd name="f96" fmla="val 1548845"/>
              <a:gd name="f97" fmla="val 6870"/>
              <a:gd name="f98" fmla="val 1334589"/>
              <a:gd name="f99" fmla="val 1120333"/>
              <a:gd name="f100" fmla="val 29706"/>
              <a:gd name="f101" fmla="val 996014"/>
              <a:gd name="f102" fmla="val 9662"/>
              <a:gd name="f103" fmla="val 683570"/>
              <a:gd name="f104" fmla="val 371126"/>
              <a:gd name="f105" fmla="val 26914"/>
              <a:gd name="f106" fmla="val 198687"/>
              <a:gd name="f107" fmla="val 16167"/>
              <a:gd name="f108" fmla="val 843"/>
              <a:gd name="f109" fmla="val 9577"/>
              <a:gd name="f110" fmla="val 371"/>
              <a:gd name="f111" fmla="val 6900"/>
              <a:gd name="f112" fmla="+- 0 0 -90"/>
              <a:gd name="f113" fmla="*/ f3 1 3255095"/>
              <a:gd name="f114" fmla="*/ f4 1 18288"/>
              <a:gd name="f115" fmla="val f5"/>
              <a:gd name="f116" fmla="val f6"/>
              <a:gd name="f117" fmla="val f7"/>
              <a:gd name="f118" fmla="*/ f112 f0 1"/>
              <a:gd name="f119" fmla="+- f117 0 f115"/>
              <a:gd name="f120" fmla="+- f116 0 f115"/>
              <a:gd name="f121" fmla="*/ f118 1 f2"/>
              <a:gd name="f122" fmla="*/ f120 1 3255095"/>
              <a:gd name="f123" fmla="*/ f119 1 18288"/>
              <a:gd name="f124" fmla="*/ 0 f120 1"/>
              <a:gd name="f125" fmla="*/ 0 f119 1"/>
              <a:gd name="f126" fmla="*/ 618468 f120 1"/>
              <a:gd name="f127" fmla="*/ 1269487 f120 1"/>
              <a:gd name="f128" fmla="*/ 1953057 f120 1"/>
              <a:gd name="f129" fmla="*/ 2636627 f120 1"/>
              <a:gd name="f130" fmla="*/ 3255095 f120 1"/>
              <a:gd name="f131" fmla="*/ 18288 f119 1"/>
              <a:gd name="f132" fmla="*/ 2538974 f120 1"/>
              <a:gd name="f133" fmla="*/ 1822853 f120 1"/>
              <a:gd name="f134" fmla="*/ 1171834 f120 1"/>
              <a:gd name="f135" fmla="+- f121 0 f1"/>
              <a:gd name="f136" fmla="*/ f124 1 3255095"/>
              <a:gd name="f137" fmla="*/ f125 1 18288"/>
              <a:gd name="f138" fmla="*/ f126 1 3255095"/>
              <a:gd name="f139" fmla="*/ f127 1 3255095"/>
              <a:gd name="f140" fmla="*/ f128 1 3255095"/>
              <a:gd name="f141" fmla="*/ f129 1 3255095"/>
              <a:gd name="f142" fmla="*/ f130 1 3255095"/>
              <a:gd name="f143" fmla="*/ f131 1 18288"/>
              <a:gd name="f144" fmla="*/ f132 1 3255095"/>
              <a:gd name="f145" fmla="*/ f133 1 3255095"/>
              <a:gd name="f146" fmla="*/ f134 1 3255095"/>
              <a:gd name="f147" fmla="*/ f115 1 f122"/>
              <a:gd name="f148" fmla="*/ f116 1 f122"/>
              <a:gd name="f149" fmla="*/ f115 1 f123"/>
              <a:gd name="f150" fmla="*/ f117 1 f123"/>
              <a:gd name="f151" fmla="*/ f136 1 f122"/>
              <a:gd name="f152" fmla="*/ f137 1 f123"/>
              <a:gd name="f153" fmla="*/ f138 1 f122"/>
              <a:gd name="f154" fmla="*/ f139 1 f122"/>
              <a:gd name="f155" fmla="*/ f140 1 f122"/>
              <a:gd name="f156" fmla="*/ f141 1 f122"/>
              <a:gd name="f157" fmla="*/ f142 1 f122"/>
              <a:gd name="f158" fmla="*/ f143 1 f123"/>
              <a:gd name="f159" fmla="*/ f144 1 f122"/>
              <a:gd name="f160" fmla="*/ f145 1 f122"/>
              <a:gd name="f161" fmla="*/ f146 1 f122"/>
              <a:gd name="f162" fmla="*/ f147 f113 1"/>
              <a:gd name="f163" fmla="*/ f148 f113 1"/>
              <a:gd name="f164" fmla="*/ f150 f114 1"/>
              <a:gd name="f165" fmla="*/ f149 f114 1"/>
              <a:gd name="f166" fmla="*/ f151 f113 1"/>
              <a:gd name="f167" fmla="*/ f152 f114 1"/>
              <a:gd name="f168" fmla="*/ f153 f113 1"/>
              <a:gd name="f169" fmla="*/ f154 f113 1"/>
              <a:gd name="f170" fmla="*/ f155 f113 1"/>
              <a:gd name="f171" fmla="*/ f156 f113 1"/>
              <a:gd name="f172" fmla="*/ f157 f113 1"/>
              <a:gd name="f173" fmla="*/ f158 f114 1"/>
              <a:gd name="f174" fmla="*/ f159 f113 1"/>
              <a:gd name="f175" fmla="*/ f160 f113 1"/>
              <a:gd name="f176" fmla="*/ f161 f113 1"/>
            </a:gdLst>
            <a:ahLst/>
            <a:cxnLst>
              <a:cxn ang="3cd4">
                <a:pos x="hc" y="t"/>
              </a:cxn>
              <a:cxn ang="0">
                <a:pos x="r" y="vc"/>
              </a:cxn>
              <a:cxn ang="cd4">
                <a:pos x="hc" y="b"/>
              </a:cxn>
              <a:cxn ang="cd2">
                <a:pos x="l" y="vc"/>
              </a:cxn>
              <a:cxn ang="f135">
                <a:pos x="f166" y="f167"/>
              </a:cxn>
              <a:cxn ang="f135">
                <a:pos x="f168" y="f167"/>
              </a:cxn>
              <a:cxn ang="f135">
                <a:pos x="f169" y="f167"/>
              </a:cxn>
              <a:cxn ang="f135">
                <a:pos x="f170" y="f167"/>
              </a:cxn>
              <a:cxn ang="f135">
                <a:pos x="f171" y="f167"/>
              </a:cxn>
              <a:cxn ang="f135">
                <a:pos x="f172" y="f167"/>
              </a:cxn>
              <a:cxn ang="f135">
                <a:pos x="f172" y="f173"/>
              </a:cxn>
              <a:cxn ang="f135">
                <a:pos x="f174" y="f173"/>
              </a:cxn>
              <a:cxn ang="f135">
                <a:pos x="f175" y="f173"/>
              </a:cxn>
              <a:cxn ang="f135">
                <a:pos x="f176" y="f173"/>
              </a:cxn>
              <a:cxn ang="f135">
                <a:pos x="f166" y="f173"/>
              </a:cxn>
              <a:cxn ang="f135">
                <a:pos x="f166" y="f167"/>
              </a:cxn>
            </a:cxnLst>
            <a:rect l="f162" t="f165" r="f163" b="f164"/>
            <a:pathLst>
              <a:path w="3255095"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40" y="f7"/>
                </a:cubicBezTo>
                <a:cubicBezTo>
                  <a:pt x="f41" y="f42"/>
                  <a:pt x="f43" y="f44"/>
                  <a:pt x="f45" y="f7"/>
                </a:cubicBezTo>
                <a:cubicBezTo>
                  <a:pt x="f46" y="f47"/>
                  <a:pt x="f48" y="f49"/>
                  <a:pt x="f50" y="f7"/>
                </a:cubicBezTo>
                <a:cubicBezTo>
                  <a:pt x="f51" y="f52"/>
                  <a:pt x="f53" y="f54"/>
                  <a:pt x="f5" y="f7"/>
                </a:cubicBezTo>
                <a:cubicBezTo>
                  <a:pt x="f55" y="f56"/>
                  <a:pt x="f57" y="f58"/>
                  <a:pt x="f5" y="f5"/>
                </a:cubicBezTo>
                <a:close/>
              </a:path>
              <a:path w="3255095" h="18288" stroke="0">
                <a:moveTo>
                  <a:pt x="f5" y="f5"/>
                </a:moveTo>
                <a:cubicBezTo>
                  <a:pt x="f59" y="f60"/>
                  <a:pt x="f61" y="f62"/>
                  <a:pt x="f12" y="f5"/>
                </a:cubicBezTo>
                <a:cubicBezTo>
                  <a:pt x="f63" y="f64"/>
                  <a:pt x="f65" y="f66"/>
                  <a:pt x="f50" y="f5"/>
                </a:cubicBezTo>
                <a:cubicBezTo>
                  <a:pt x="f67" y="f68"/>
                  <a:pt x="f69" y="f70"/>
                  <a:pt x="f71" y="f5"/>
                </a:cubicBezTo>
                <a:cubicBezTo>
                  <a:pt x="f72" y="f73"/>
                  <a:pt x="f74" y="f75"/>
                  <a:pt x="f76" y="f5"/>
                </a:cubicBezTo>
                <a:cubicBezTo>
                  <a:pt x="f77" y="f78"/>
                  <a:pt x="f79" y="f80"/>
                  <a:pt x="f6" y="f5"/>
                </a:cubicBezTo>
                <a:cubicBezTo>
                  <a:pt x="f81" y="f82"/>
                  <a:pt x="f83" y="f84"/>
                  <a:pt x="f6" y="f7"/>
                </a:cubicBezTo>
                <a:cubicBezTo>
                  <a:pt x="f85" y="f86"/>
                  <a:pt x="f87" y="f88"/>
                  <a:pt x="f89" y="f7"/>
                </a:cubicBezTo>
                <a:cubicBezTo>
                  <a:pt x="f90" y="f91"/>
                  <a:pt x="f92" y="f93"/>
                  <a:pt x="f71" y="f7"/>
                </a:cubicBezTo>
                <a:cubicBezTo>
                  <a:pt x="f94" y="f95"/>
                  <a:pt x="f96" y="f97"/>
                  <a:pt x="f98" y="f7"/>
                </a:cubicBezTo>
                <a:cubicBezTo>
                  <a:pt x="f99" y="f100"/>
                  <a:pt x="f101" y="f102"/>
                  <a:pt x="f103" y="f7"/>
                </a:cubicBezTo>
                <a:cubicBezTo>
                  <a:pt x="f104" y="f105"/>
                  <a:pt x="f106" y="f107"/>
                  <a:pt x="f5" y="f7"/>
                </a:cubicBezTo>
                <a:cubicBezTo>
                  <a:pt x="f108" y="f109"/>
                  <a:pt x="f110" y="f111"/>
                  <a:pt x="f5" y="f5"/>
                </a:cubicBezTo>
                <a:close/>
              </a:path>
            </a:pathLst>
          </a:custGeom>
          <a:solidFill>
            <a:srgbClr val="E97132"/>
          </a:solidFill>
          <a:ln w="38103" cap="rnd">
            <a:solidFill>
              <a:srgbClr val="E97132"/>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Rectangle 2">
            <a:extLst>
              <a:ext uri="{FF2B5EF4-FFF2-40B4-BE49-F238E27FC236}">
                <a16:creationId xmlns:a16="http://schemas.microsoft.com/office/drawing/2014/main" id="{689F8FC9-3B6E-2E99-83D2-1E41BC8E6B17}"/>
              </a:ext>
            </a:extLst>
          </p:cNvPr>
          <p:cNvSpPr/>
          <p:nvPr/>
        </p:nvSpPr>
        <p:spPr>
          <a:xfrm>
            <a:off x="6738935" y="2665411"/>
            <a:ext cx="4819646" cy="3549645"/>
          </a:xfrm>
          <a:prstGeom prst="rect">
            <a:avLst/>
          </a:prstGeom>
          <a:noFill/>
          <a:ln cap="flat">
            <a:noFill/>
            <a:prstDash val="solid"/>
          </a:ln>
        </p:spPr>
        <p:txBody>
          <a:bodyPr vert="horz" wrap="square" lIns="91440" tIns="45720" rIns="91440" bIns="45720" anchor="t" anchorCtr="0" compatLnSpc="1">
            <a:noAutofit/>
          </a:bodyPr>
          <a:lstStyle/>
          <a:p>
            <a:pPr marL="457200" marR="0" lvl="0" indent="-228600" algn="l" defTabSz="914400" rtl="0" fontAlgn="auto" hangingPunct="1">
              <a:lnSpc>
                <a:spcPct val="90000"/>
              </a:lnSpc>
              <a:spcBef>
                <a:spcPts val="1000"/>
              </a:spcBef>
              <a:spcAft>
                <a:spcPts val="0"/>
              </a:spcAft>
              <a:buClr>
                <a:srgbClr val="156082"/>
              </a:buClr>
              <a:buSzPct val="80000"/>
              <a:buFont typeface="Arial" pitchFamily="34"/>
              <a:buChar char="•"/>
              <a:tabLst/>
              <a:defRPr sz="1800" b="0" i="0" u="none" strike="noStrike" kern="0" cap="none" spc="0" baseline="0">
                <a:solidFill>
                  <a:srgbClr val="000000"/>
                </a:solidFill>
                <a:uFillTx/>
              </a:defRPr>
            </a:pPr>
            <a:endParaRPr lang="en-US" sz="2200" b="0" i="0" u="none" strike="noStrike" kern="1200" cap="none" spc="0" baseline="0" dirty="0">
              <a:solidFill>
                <a:srgbClr val="000000"/>
              </a:solidFill>
              <a:uFillTx/>
              <a:latin typeface="Aptos" pitchFamily="34"/>
            </a:endParaRPr>
          </a:p>
        </p:txBody>
      </p:sp>
      <p:sp>
        <p:nvSpPr>
          <p:cNvPr id="7" name="Rectangle 6">
            <a:extLst>
              <a:ext uri="{FF2B5EF4-FFF2-40B4-BE49-F238E27FC236}">
                <a16:creationId xmlns:a16="http://schemas.microsoft.com/office/drawing/2014/main" id="{F23E2766-5044-2382-877D-61350961892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rmAutofit/>
          </a:bodyPr>
          <a:lstStyle/>
          <a:p>
            <a:pPr marL="0" marR="0" lvl="0" indent="0" algn="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fld id="{95057210-071A-4BB4-BF9C-98F5BE3ED1B0}" type="slidenum">
              <a:rPr lang="en-US" sz="1200" b="0" i="0" u="none" strike="noStrike" kern="1200" cap="none" spc="0" baseline="0">
                <a:solidFill>
                  <a:srgbClr val="898989"/>
                </a:solidFill>
                <a:uFillTx/>
                <a:latin typeface="Aptos"/>
              </a:rPr>
              <a:t>1</a:t>
            </a:fld>
            <a:endParaRPr lang="en-US" sz="1200" b="0" i="0" u="none" strike="noStrike" kern="1200" cap="none" spc="0" baseline="0">
              <a:solidFill>
                <a:srgbClr val="898989"/>
              </a:solidFill>
              <a:uFillTx/>
              <a:latin typeface="Aptos"/>
            </a:endParaRPr>
          </a:p>
        </p:txBody>
      </p:sp>
      <p:sp>
        <p:nvSpPr>
          <p:cNvPr id="8" name="Content Placeholder 2">
            <a:extLst>
              <a:ext uri="{FF2B5EF4-FFF2-40B4-BE49-F238E27FC236}">
                <a16:creationId xmlns:a16="http://schemas.microsoft.com/office/drawing/2014/main" id="{B263CCD4-F5AD-9D40-49DA-AD379E640E67}"/>
              </a:ext>
            </a:extLst>
          </p:cNvPr>
          <p:cNvSpPr>
            <a:spLocks noGrp="1"/>
          </p:cNvSpPr>
          <p:nvPr>
            <p:ph idx="1"/>
          </p:nvPr>
        </p:nvSpPr>
        <p:spPr>
          <a:xfrm>
            <a:off x="5594684" y="2833579"/>
            <a:ext cx="5544460" cy="3656107"/>
          </a:xfrm>
        </p:spPr>
        <p:txBody>
          <a:bodyPr>
            <a:noAutofit/>
          </a:bodyPr>
          <a:lstStyle/>
          <a:p>
            <a:pPr>
              <a:buFont typeface="Courier New" panose="02070309020205020404" pitchFamily="49" charset="0"/>
              <a:buChar char="o"/>
            </a:pPr>
            <a:r>
              <a:rPr lang="en-GB" sz="2800" dirty="0">
                <a:latin typeface="Arial" panose="020B0604020202020204" pitchFamily="34" charset="0"/>
                <a:cs typeface="Arial" panose="020B0604020202020204" pitchFamily="34" charset="0"/>
              </a:rPr>
              <a:t>Our Precious Human Rebirth</a:t>
            </a:r>
          </a:p>
          <a:p>
            <a:pPr marL="0" indent="0">
              <a:buNone/>
            </a:pPr>
            <a:endParaRPr lang="en-GB"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800" dirty="0">
                <a:latin typeface="Arial" panose="020B0604020202020204" pitchFamily="34" charset="0"/>
                <a:cs typeface="Arial" panose="020B0604020202020204" pitchFamily="34" charset="0"/>
              </a:rPr>
              <a:t>Death and Impermanence</a:t>
            </a:r>
          </a:p>
          <a:p>
            <a:pPr marL="0" indent="0">
              <a:buNone/>
            </a:pPr>
            <a:endParaRPr lang="en-GB"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800" dirty="0">
                <a:latin typeface="Arial" panose="020B0604020202020204" pitchFamily="34" charset="0"/>
                <a:cs typeface="Arial" panose="020B0604020202020204" pitchFamily="34" charset="0"/>
              </a:rPr>
              <a:t>Samsara    </a:t>
            </a:r>
          </a:p>
          <a:p>
            <a:pPr>
              <a:buFont typeface="Courier New" panose="02070309020205020404" pitchFamily="49" charset="0"/>
              <a:buChar char="o"/>
            </a:pPr>
            <a:endParaRPr lang="en-GB"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800" dirty="0">
                <a:latin typeface="Arial" panose="020B0604020202020204" pitchFamily="34" charset="0"/>
                <a:cs typeface="Arial" panose="020B0604020202020204" pitchFamily="34" charset="0"/>
              </a:rPr>
              <a:t>Karma                                                    </a:t>
            </a:r>
          </a:p>
          <a:p>
            <a:pPr marL="68580" indent="0">
              <a:buNone/>
            </a:pPr>
            <a:r>
              <a:rPr lang="en-GB"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8583EB26-14C2-113C-E827-7BBEEB9746E5}"/>
              </a:ext>
            </a:extLst>
          </p:cNvPr>
          <p:cNvSpPr txBox="1"/>
          <p:nvPr/>
        </p:nvSpPr>
        <p:spPr>
          <a:xfrm>
            <a:off x="5453066" y="2373316"/>
            <a:ext cx="1231427" cy="369332"/>
          </a:xfrm>
          <a:prstGeom prst="rect">
            <a:avLst/>
          </a:prstGeom>
          <a:noFill/>
        </p:spPr>
        <p:txBody>
          <a:bodyPr wrap="none" rtlCol="0">
            <a:spAutoFit/>
          </a:bodyPr>
          <a:lstStyle/>
          <a:p>
            <a:r>
              <a:rPr lang="en-GB" b="1" dirty="0"/>
              <a:t>POINT ONE</a:t>
            </a:r>
          </a:p>
        </p:txBody>
      </p:sp>
      <p:pic>
        <p:nvPicPr>
          <p:cNvPr id="2052" name="Picture 4" descr="Wheel of Life – Andy Weber Studios">
            <a:extLst>
              <a:ext uri="{FF2B5EF4-FFF2-40B4-BE49-F238E27FC236}">
                <a16:creationId xmlns:a16="http://schemas.microsoft.com/office/drawing/2014/main" id="{DE07DABA-7DCE-B707-E09E-282994C37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8" y="374660"/>
            <a:ext cx="5078750" cy="608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8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130" y="380999"/>
            <a:ext cx="3932237" cy="1676400"/>
          </a:xfrm>
        </p:spPr>
        <p:txBody>
          <a:bodyPr>
            <a:normAutofit fontScale="90000"/>
          </a:bodyPr>
          <a:lstStyle/>
          <a:p>
            <a:pPr algn="ctr"/>
            <a:r>
              <a:rPr lang="en-GB" b="1" dirty="0"/>
              <a:t>Twelve Branches of Dependent Arising</a:t>
            </a:r>
            <a:br>
              <a:rPr lang="en-GB" b="1" dirty="0"/>
            </a:br>
            <a:br>
              <a:rPr lang="en-GB" b="1" dirty="0"/>
            </a:br>
            <a:r>
              <a:rPr lang="en-GB" b="1" dirty="0"/>
              <a:t>  eleventh and twelfth</a:t>
            </a:r>
            <a:endParaRPr lang="en-GB" dirty="0"/>
          </a:p>
        </p:txBody>
      </p:sp>
      <p:sp>
        <p:nvSpPr>
          <p:cNvPr id="6" name="Text Placeholder 5"/>
          <p:cNvSpPr>
            <a:spLocks noGrp="1"/>
          </p:cNvSpPr>
          <p:nvPr>
            <p:ph type="body" sz="half" idx="2"/>
          </p:nvPr>
        </p:nvSpPr>
        <p:spPr>
          <a:xfrm>
            <a:off x="870610" y="2332702"/>
            <a:ext cx="3932237" cy="4363065"/>
          </a:xfrm>
        </p:spPr>
        <p:txBody>
          <a:bodyPr>
            <a:noAutofit/>
          </a:bodyPr>
          <a:lstStyle/>
          <a:p>
            <a:r>
              <a:rPr lang="en-GB" sz="2800" dirty="0"/>
              <a:t>11. </a:t>
            </a:r>
            <a:r>
              <a:rPr lang="en-GB" sz="2800" b="1" dirty="0"/>
              <a:t>Birth</a:t>
            </a:r>
            <a:r>
              <a:rPr lang="en-GB" sz="2800" dirty="0"/>
              <a:t>. Existence  generates rebirth as symbolised by </a:t>
            </a:r>
            <a:r>
              <a:rPr lang="en-GB" sz="2800" b="1" dirty="0"/>
              <a:t>the woman giving birth</a:t>
            </a:r>
            <a:r>
              <a:rPr lang="en-GB" sz="2800" dirty="0"/>
              <a:t>.</a:t>
            </a:r>
          </a:p>
          <a:p>
            <a:r>
              <a:rPr lang="en-US" sz="2800" dirty="0"/>
              <a:t>12. </a:t>
            </a:r>
            <a:r>
              <a:rPr lang="en-US" sz="2800" b="1" dirty="0"/>
              <a:t>Ageing and death</a:t>
            </a:r>
            <a:r>
              <a:rPr lang="en-US" sz="2800" dirty="0"/>
              <a:t>. Once we are born we start to age and then will die as </a:t>
            </a:r>
            <a:r>
              <a:rPr lang="en-US" sz="2800" dirty="0" err="1"/>
              <a:t>symbolised</a:t>
            </a:r>
            <a:r>
              <a:rPr lang="en-US" sz="2800" dirty="0"/>
              <a:t> by </a:t>
            </a:r>
            <a:r>
              <a:rPr lang="en-US" sz="2800" b="1" dirty="0"/>
              <a:t>the old man carrying a corpse. </a:t>
            </a:r>
            <a:endParaRPr lang="en-GB" sz="2800" b="1" dirty="0"/>
          </a:p>
        </p:txBody>
      </p:sp>
      <p:graphicFrame>
        <p:nvGraphicFramePr>
          <p:cNvPr id="2" name="Table 1"/>
          <p:cNvGraphicFramePr>
            <a:graphicFrameLocks noGrp="1"/>
          </p:cNvGraphicFramePr>
          <p:nvPr/>
        </p:nvGraphicFramePr>
        <p:xfrm>
          <a:off x="554319" y="285133"/>
          <a:ext cx="4345857" cy="6410634"/>
        </p:xfrm>
        <a:graphic>
          <a:graphicData uri="http://schemas.openxmlformats.org/drawingml/2006/table">
            <a:tbl>
              <a:tblPr/>
              <a:tblGrid>
                <a:gridCol w="4345857">
                  <a:extLst>
                    <a:ext uri="{9D8B030D-6E8A-4147-A177-3AD203B41FA5}">
                      <a16:colId xmlns:a16="http://schemas.microsoft.com/office/drawing/2014/main" val="929626882"/>
                    </a:ext>
                  </a:extLst>
                </a:gridCol>
              </a:tblGrid>
              <a:tr h="6410634">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48312961"/>
                  </a:ext>
                </a:extLst>
              </a:tr>
            </a:tbl>
          </a:graphicData>
        </a:graphic>
      </p:graphicFrame>
      <p:graphicFrame>
        <p:nvGraphicFramePr>
          <p:cNvPr id="3" name="Table 2"/>
          <p:cNvGraphicFramePr>
            <a:graphicFrameLocks noGrp="1"/>
          </p:cNvGraphicFramePr>
          <p:nvPr/>
        </p:nvGraphicFramePr>
        <p:xfrm>
          <a:off x="5824272" y="1666674"/>
          <a:ext cx="5836316" cy="4916078"/>
        </p:xfrm>
        <a:graphic>
          <a:graphicData uri="http://schemas.openxmlformats.org/drawingml/2006/table">
            <a:tbl>
              <a:tblPr/>
              <a:tblGrid>
                <a:gridCol w="5836316">
                  <a:extLst>
                    <a:ext uri="{9D8B030D-6E8A-4147-A177-3AD203B41FA5}">
                      <a16:colId xmlns:a16="http://schemas.microsoft.com/office/drawing/2014/main" val="3373176932"/>
                    </a:ext>
                  </a:extLst>
                </a:gridCol>
              </a:tblGrid>
              <a:tr h="4916078">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4544287"/>
                  </a:ext>
                </a:extLst>
              </a:tr>
            </a:tbl>
          </a:graphicData>
        </a:graphic>
      </p:graphicFrame>
      <p:pic>
        <p:nvPicPr>
          <p:cNvPr id="5" name="Picture 4"/>
          <p:cNvPicPr>
            <a:picLocks noChangeAspect="1"/>
          </p:cNvPicPr>
          <p:nvPr/>
        </p:nvPicPr>
        <p:blipFill>
          <a:blip r:embed="rId3"/>
          <a:stretch>
            <a:fillRect/>
          </a:stretch>
        </p:blipFill>
        <p:spPr>
          <a:xfrm>
            <a:off x="5824272" y="380999"/>
            <a:ext cx="5836316" cy="6201753"/>
          </a:xfrm>
          <a:prstGeom prst="rect">
            <a:avLst/>
          </a:prstGeom>
        </p:spPr>
      </p:pic>
    </p:spTree>
    <p:extLst>
      <p:ext uri="{BB962C8B-B14F-4D97-AF65-F5344CB8AC3E}">
        <p14:creationId xmlns:p14="http://schemas.microsoft.com/office/powerpoint/2010/main" val="205362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blipFill>
            <a:blip r:embed="rId3"/>
            <a:tile tx="0" ty="0" sx="100000" sy="100000" flip="none" algn="tl"/>
          </a:blipFill>
        </p:spPr>
        <p:txBody>
          <a:bodyPr>
            <a:normAutofit fontScale="90000"/>
          </a:bodyPr>
          <a:lstStyle/>
          <a:p>
            <a:pPr algn="ctr"/>
            <a:r>
              <a:rPr lang="en-GB" b="1" dirty="0"/>
              <a:t>Understanding the Arising of our Becoming</a:t>
            </a:r>
            <a:br>
              <a:rPr lang="en-GB" b="1" dirty="0"/>
            </a:br>
            <a:r>
              <a:rPr lang="en-GB" b="1" dirty="0"/>
              <a:t>(</a:t>
            </a:r>
            <a:r>
              <a:rPr lang="en-GB" b="1" i="1" dirty="0"/>
              <a:t>or how we get to be us</a:t>
            </a:r>
            <a:r>
              <a:rPr lang="en-GB" b="1" dirty="0"/>
              <a:t>)</a:t>
            </a:r>
          </a:p>
        </p:txBody>
      </p:sp>
      <p:sp>
        <p:nvSpPr>
          <p:cNvPr id="6" name="Content Placeholder 5"/>
          <p:cNvSpPr>
            <a:spLocks noGrp="1"/>
          </p:cNvSpPr>
          <p:nvPr>
            <p:ph idx="1"/>
          </p:nvPr>
        </p:nvSpPr>
        <p:spPr>
          <a:blipFill>
            <a:blip r:embed="rId3"/>
            <a:tile tx="0" ty="0" sx="100000" sy="100000" flip="none" algn="tl"/>
          </a:blipFill>
        </p:spPr>
        <p:txBody>
          <a:bodyPr>
            <a:normAutofit fontScale="85000" lnSpcReduction="20000"/>
          </a:bodyPr>
          <a:lstStyle/>
          <a:p>
            <a:r>
              <a:rPr lang="en-GB" dirty="0"/>
              <a:t>Two lifetimes</a:t>
            </a:r>
          </a:p>
          <a:p>
            <a:r>
              <a:rPr lang="en-GB" dirty="0"/>
              <a:t>Three lifetimes</a:t>
            </a:r>
          </a:p>
          <a:p>
            <a:r>
              <a:rPr lang="en-GB" dirty="0"/>
              <a:t>Realms of existence as actual places for rebirth</a:t>
            </a:r>
          </a:p>
          <a:p>
            <a:r>
              <a:rPr lang="en-GB" dirty="0"/>
              <a:t>Realms of existence as witnessed in our realm</a:t>
            </a:r>
          </a:p>
          <a:p>
            <a:r>
              <a:rPr lang="en-GB" dirty="0"/>
              <a:t>Realms of existence as psychological realms of experience</a:t>
            </a:r>
          </a:p>
          <a:p>
            <a:r>
              <a:rPr lang="en-GB" dirty="0"/>
              <a:t>Observing how these links </a:t>
            </a:r>
            <a:r>
              <a:rPr lang="en-GB" i="1" dirty="0"/>
              <a:t>to becoming </a:t>
            </a:r>
            <a:r>
              <a:rPr lang="en-GB" dirty="0"/>
              <a:t>are apparent in our everyday experience</a:t>
            </a:r>
          </a:p>
          <a:p>
            <a:r>
              <a:rPr lang="en-GB" dirty="0"/>
              <a:t>12 </a:t>
            </a:r>
            <a:r>
              <a:rPr lang="en-GB" dirty="0" err="1"/>
              <a:t>Nidanas</a:t>
            </a:r>
            <a:r>
              <a:rPr lang="en-GB" dirty="0"/>
              <a:t>  (Sanskrit) – both outer (over several lifetimes) and inner (in one particular action in an interdependent manner)</a:t>
            </a:r>
          </a:p>
          <a:p>
            <a:endParaRPr lang="en-GB" dirty="0"/>
          </a:p>
          <a:p>
            <a:endParaRPr lang="en-GB" dirty="0"/>
          </a:p>
          <a:p>
            <a:pPr marL="0" indent="0" algn="r">
              <a:buNone/>
            </a:pPr>
            <a:r>
              <a:rPr lang="en-GB" sz="2000" i="1" dirty="0"/>
              <a:t>Imagery supplied by Andy Weber </a:t>
            </a:r>
            <a:r>
              <a:rPr lang="en-GB" sz="2000" i="1" dirty="0">
                <a:hlinkClick r:id="rId4"/>
              </a:rPr>
              <a:t>www.andyweberstudios.com</a:t>
            </a:r>
            <a:endParaRPr lang="en-GB" sz="2000" i="1" dirty="0"/>
          </a:p>
          <a:p>
            <a:pPr marL="0" indent="0">
              <a:buNone/>
            </a:pPr>
            <a:endParaRPr lang="en-GB" dirty="0"/>
          </a:p>
        </p:txBody>
      </p:sp>
    </p:spTree>
    <p:extLst>
      <p:ext uri="{BB962C8B-B14F-4D97-AF65-F5344CB8AC3E}">
        <p14:creationId xmlns:p14="http://schemas.microsoft.com/office/powerpoint/2010/main" val="73828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Wheel of Life – Andy Weber Stud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Wheel of Life – Andy Weber Studi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Wheel of Life – Andy Weber Studi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5524500" y="7937"/>
            <a:ext cx="6667500" cy="6850063"/>
          </a:xfrm>
          <a:prstGeom prst="rect">
            <a:avLst/>
          </a:prstGeom>
        </p:spPr>
      </p:pic>
      <p:sp>
        <p:nvSpPr>
          <p:cNvPr id="13" name="TextBox 12"/>
          <p:cNvSpPr txBox="1"/>
          <p:nvPr/>
        </p:nvSpPr>
        <p:spPr>
          <a:xfrm>
            <a:off x="155575" y="142875"/>
            <a:ext cx="5203826" cy="6494085"/>
          </a:xfrm>
          <a:prstGeom prst="rect">
            <a:avLst/>
          </a:prstGeom>
          <a:solidFill>
            <a:schemeClr val="accent2">
              <a:lumMod val="20000"/>
              <a:lumOff val="80000"/>
            </a:schemeClr>
          </a:solidFill>
          <a:ln w="76200">
            <a:solidFill>
              <a:srgbClr val="C00000"/>
            </a:solidFill>
          </a:ln>
        </p:spPr>
        <p:txBody>
          <a:bodyPr wrap="square" rtlCol="0">
            <a:spAutoFit/>
          </a:bodyPr>
          <a:lstStyle/>
          <a:p>
            <a:r>
              <a:rPr lang="en-GB" sz="4400" b="1" dirty="0"/>
              <a:t>THE WHEEL OF LIFE</a:t>
            </a:r>
          </a:p>
          <a:p>
            <a:endParaRPr lang="en-GB" sz="4400" b="1" dirty="0"/>
          </a:p>
          <a:p>
            <a:pPr algn="ctr"/>
            <a:r>
              <a:rPr lang="en-GB" sz="4000" b="1" dirty="0"/>
              <a:t>A SYMBOLIC  REPRESENTATION </a:t>
            </a:r>
          </a:p>
          <a:p>
            <a:pPr algn="ctr"/>
            <a:r>
              <a:rPr lang="en-GB" sz="4000" b="1" dirty="0"/>
              <a:t>OF </a:t>
            </a:r>
          </a:p>
          <a:p>
            <a:pPr algn="ctr"/>
            <a:r>
              <a:rPr lang="en-GB" sz="4000" b="1" dirty="0"/>
              <a:t>CYCLIC EXISTENCE </a:t>
            </a:r>
          </a:p>
          <a:p>
            <a:pPr algn="ctr"/>
            <a:endParaRPr lang="en-GB" sz="4000" b="1" dirty="0"/>
          </a:p>
          <a:p>
            <a:pPr algn="ctr"/>
            <a:r>
              <a:rPr lang="en-GB" sz="3200" b="1" dirty="0"/>
              <a:t>(i.e. life, death and everything else in between as explained by The Buddha)</a:t>
            </a:r>
          </a:p>
          <a:p>
            <a:pPr algn="ctr"/>
            <a:endParaRPr lang="en-GB" sz="3200" b="1" dirty="0"/>
          </a:p>
        </p:txBody>
      </p:sp>
    </p:spTree>
    <p:extLst>
      <p:ext uri="{BB962C8B-B14F-4D97-AF65-F5344CB8AC3E}">
        <p14:creationId xmlns:p14="http://schemas.microsoft.com/office/powerpoint/2010/main" val="134202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072" y="66368"/>
            <a:ext cx="6159246" cy="6725264"/>
          </a:xfrm>
          <a:prstGeom prst="rect">
            <a:avLst/>
          </a:prstGeom>
        </p:spPr>
      </p:pic>
      <p:sp>
        <p:nvSpPr>
          <p:cNvPr id="11" name="Title 10"/>
          <p:cNvSpPr>
            <a:spLocks noGrp="1"/>
          </p:cNvSpPr>
          <p:nvPr>
            <p:ph type="title"/>
          </p:nvPr>
        </p:nvSpPr>
        <p:spPr>
          <a:xfrm>
            <a:off x="1" y="132735"/>
            <a:ext cx="5679584" cy="1646237"/>
          </a:xfrm>
        </p:spPr>
        <p:txBody>
          <a:bodyPr>
            <a:normAutofit/>
          </a:bodyPr>
          <a:lstStyle/>
          <a:p>
            <a:r>
              <a:rPr lang="en-US" sz="3600" b="1" dirty="0">
                <a:latin typeface="+mn-lt"/>
              </a:rPr>
              <a:t>The Wheel of Life and the Twelve Branches of Dependent Arising</a:t>
            </a:r>
            <a:endParaRPr lang="en-GB" sz="3600" b="1" dirty="0">
              <a:latin typeface="+mn-lt"/>
            </a:endParaRPr>
          </a:p>
        </p:txBody>
      </p:sp>
      <p:sp>
        <p:nvSpPr>
          <p:cNvPr id="13" name="Text Placeholder 12"/>
          <p:cNvSpPr>
            <a:spLocks noGrp="1"/>
          </p:cNvSpPr>
          <p:nvPr>
            <p:ph type="body" sz="half" idx="2"/>
          </p:nvPr>
        </p:nvSpPr>
        <p:spPr>
          <a:xfrm>
            <a:off x="353170" y="2391696"/>
            <a:ext cx="4591664" cy="3811588"/>
          </a:xfrm>
          <a:noFill/>
        </p:spPr>
        <p:txBody>
          <a:bodyPr>
            <a:normAutofit/>
          </a:bodyPr>
          <a:lstStyle/>
          <a:p>
            <a:pPr algn="ctr"/>
            <a:r>
              <a:rPr lang="en-US" sz="3200" dirty="0"/>
              <a:t>Due to the existence of this, </a:t>
            </a:r>
          </a:p>
          <a:p>
            <a:pPr algn="ctr"/>
            <a:r>
              <a:rPr lang="en-US" sz="3200" dirty="0"/>
              <a:t>that arises.</a:t>
            </a:r>
          </a:p>
          <a:p>
            <a:pPr algn="ctr"/>
            <a:r>
              <a:rPr lang="en-US" sz="3200" dirty="0"/>
              <a:t>Due to the production of this, </a:t>
            </a:r>
          </a:p>
          <a:p>
            <a:pPr algn="ctr"/>
            <a:r>
              <a:rPr lang="en-US" sz="3200" dirty="0"/>
              <a:t>that is produced.</a:t>
            </a:r>
            <a:endParaRPr lang="en-GB" sz="3200" dirty="0"/>
          </a:p>
        </p:txBody>
      </p:sp>
      <p:graphicFrame>
        <p:nvGraphicFramePr>
          <p:cNvPr id="14" name="Table 13"/>
          <p:cNvGraphicFramePr>
            <a:graphicFrameLocks noGrp="1"/>
          </p:cNvGraphicFramePr>
          <p:nvPr>
            <p:extLst>
              <p:ext uri="{D42A27DB-BD31-4B8C-83A1-F6EECF244321}">
                <p14:modId xmlns:p14="http://schemas.microsoft.com/office/powerpoint/2010/main" val="3983273281"/>
              </p:ext>
            </p:extLst>
          </p:nvPr>
        </p:nvGraphicFramePr>
        <p:xfrm>
          <a:off x="104745" y="132736"/>
          <a:ext cx="5679584" cy="6592530"/>
        </p:xfrm>
        <a:graphic>
          <a:graphicData uri="http://schemas.openxmlformats.org/drawingml/2006/table">
            <a:tbl>
              <a:tblPr/>
              <a:tblGrid>
                <a:gridCol w="5679584">
                  <a:extLst>
                    <a:ext uri="{9D8B030D-6E8A-4147-A177-3AD203B41FA5}">
                      <a16:colId xmlns:a16="http://schemas.microsoft.com/office/drawing/2014/main" val="3053372082"/>
                    </a:ext>
                  </a:extLst>
                </a:gridCol>
              </a:tblGrid>
              <a:tr h="6592530">
                <a:tc>
                  <a:txBody>
                    <a:bodyPr/>
                    <a:lstStyle/>
                    <a:p>
                      <a:r>
                        <a:rPr lang="en-GB" dirty="0"/>
                        <a:t> </a:t>
                      </a:r>
                    </a:p>
                    <a:p>
                      <a:endParaRPr lang="en-GB" dirty="0"/>
                    </a:p>
                    <a:p>
                      <a:endParaRPr lang="en-GB" dirty="0"/>
                    </a:p>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70393968"/>
                  </a:ext>
                </a:extLst>
              </a:tr>
            </a:tbl>
          </a:graphicData>
        </a:graphic>
      </p:graphicFrame>
    </p:spTree>
    <p:extLst>
      <p:ext uri="{BB962C8B-B14F-4D97-AF65-F5344CB8AC3E}">
        <p14:creationId xmlns:p14="http://schemas.microsoft.com/office/powerpoint/2010/main" val="185285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82640" y="111760"/>
            <a:ext cx="5695398" cy="6604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56275443"/>
              </p:ext>
            </p:extLst>
          </p:nvPr>
        </p:nvGraphicFramePr>
        <p:xfrm>
          <a:off x="111760" y="111760"/>
          <a:ext cx="5770880" cy="7467600"/>
        </p:xfrm>
        <a:graphic>
          <a:graphicData uri="http://schemas.openxmlformats.org/drawingml/2006/table">
            <a:tbl>
              <a:tblPr/>
              <a:tblGrid>
                <a:gridCol w="5770880">
                  <a:extLst>
                    <a:ext uri="{9D8B030D-6E8A-4147-A177-3AD203B41FA5}">
                      <a16:colId xmlns:a16="http://schemas.microsoft.com/office/drawing/2014/main" val="391043156"/>
                    </a:ext>
                  </a:extLst>
                </a:gridCol>
              </a:tblGrid>
              <a:tr h="6604000">
                <a:tc>
                  <a:txBody>
                    <a:bodyPr/>
                    <a:lstStyle/>
                    <a:p>
                      <a:endParaRPr lang="en-GB" sz="2000" dirty="0"/>
                    </a:p>
                    <a:p>
                      <a:pPr algn="ctr"/>
                      <a:r>
                        <a:rPr lang="en-GB" sz="2400" b="1" dirty="0"/>
                        <a:t>Pig:  IGNORANCE</a:t>
                      </a:r>
                    </a:p>
                    <a:p>
                      <a:pPr algn="ctr"/>
                      <a:r>
                        <a:rPr lang="en-GB" sz="2400" b="1" dirty="0"/>
                        <a:t>Pigeon/Cockerel : ATTACHMENT        </a:t>
                      </a:r>
                    </a:p>
                    <a:p>
                      <a:pPr algn="ctr"/>
                      <a:r>
                        <a:rPr lang="en-GB" sz="2400" b="1" dirty="0"/>
                        <a:t>Snake: AVERSION</a:t>
                      </a:r>
                      <a:endParaRPr lang="en-GB" sz="2000" b="1" dirty="0"/>
                    </a:p>
                    <a:p>
                      <a:endParaRPr lang="en-GB" sz="2000" dirty="0"/>
                    </a:p>
                    <a:p>
                      <a:endParaRPr lang="en-GB" sz="2000" dirty="0"/>
                    </a:p>
                    <a:p>
                      <a:pPr algn="ctr"/>
                      <a:r>
                        <a:rPr lang="en-GB" sz="2800" dirty="0"/>
                        <a:t>“Make</a:t>
                      </a:r>
                      <a:r>
                        <a:rPr lang="en-GB" sz="2800" baseline="0" dirty="0"/>
                        <a:t> effort to destroy it,</a:t>
                      </a:r>
                    </a:p>
                    <a:p>
                      <a:pPr algn="ctr"/>
                      <a:r>
                        <a:rPr lang="en-GB" sz="2800" baseline="0" dirty="0"/>
                        <a:t>Enter the </a:t>
                      </a:r>
                      <a:r>
                        <a:rPr lang="en-GB" sz="2800" baseline="0" dirty="0" err="1"/>
                        <a:t>Buddhadharma</a:t>
                      </a:r>
                      <a:r>
                        <a:rPr lang="en-GB" sz="2800" baseline="0" dirty="0"/>
                        <a:t>,</a:t>
                      </a:r>
                    </a:p>
                    <a:p>
                      <a:pPr algn="ctr"/>
                      <a:r>
                        <a:rPr lang="en-GB" sz="2800" baseline="0" dirty="0"/>
                        <a:t>Eliminate the Lord of Death,</a:t>
                      </a:r>
                    </a:p>
                    <a:p>
                      <a:pPr algn="ctr"/>
                      <a:r>
                        <a:rPr lang="en-GB" sz="2800" baseline="0" dirty="0"/>
                        <a:t>Like an elephant destroys a grass hut.</a:t>
                      </a:r>
                    </a:p>
                    <a:p>
                      <a:pPr algn="ctr"/>
                      <a:endParaRPr lang="en-GB" sz="2800" baseline="0" dirty="0"/>
                    </a:p>
                    <a:p>
                      <a:pPr algn="ctr"/>
                      <a:r>
                        <a:rPr lang="en-GB" sz="2800" baseline="0" dirty="0"/>
                        <a:t>Whoever takes up the practice of Ethics,</a:t>
                      </a:r>
                    </a:p>
                    <a:p>
                      <a:pPr algn="ctr"/>
                      <a:r>
                        <a:rPr lang="en-GB" sz="2800" baseline="0" dirty="0"/>
                        <a:t>With great conscientiousness,</a:t>
                      </a:r>
                    </a:p>
                    <a:p>
                      <a:pPr algn="ctr"/>
                      <a:r>
                        <a:rPr lang="en-GB" sz="2800" baseline="0" dirty="0"/>
                        <a:t>Abandons the cycle of rebirth</a:t>
                      </a:r>
                    </a:p>
                    <a:p>
                      <a:pPr algn="ctr"/>
                      <a:r>
                        <a:rPr lang="en-GB" sz="2800" baseline="0" dirty="0"/>
                        <a:t>And thus brings an end to suffering.”    </a:t>
                      </a:r>
                    </a:p>
                    <a:p>
                      <a:pPr algn="ctr"/>
                      <a:r>
                        <a:rPr lang="en-GB" sz="2800" baseline="0" dirty="0"/>
                        <a:t>                                                                               </a:t>
                      </a:r>
                      <a:r>
                        <a:rPr lang="en-GB" sz="2400" i="1" baseline="0" dirty="0"/>
                        <a:t>Buddha</a:t>
                      </a:r>
                    </a:p>
                    <a:p>
                      <a:endParaRPr lang="en-GB"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2085171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77069478"/>
              </p:ext>
            </p:extLst>
          </p:nvPr>
        </p:nvGraphicFramePr>
        <p:xfrm>
          <a:off x="5882640" y="142240"/>
          <a:ext cx="5695398" cy="6604000"/>
        </p:xfrm>
        <a:graphic>
          <a:graphicData uri="http://schemas.openxmlformats.org/drawingml/2006/table">
            <a:tbl>
              <a:tblPr/>
              <a:tblGrid>
                <a:gridCol w="5695398">
                  <a:extLst>
                    <a:ext uri="{9D8B030D-6E8A-4147-A177-3AD203B41FA5}">
                      <a16:colId xmlns:a16="http://schemas.microsoft.com/office/drawing/2014/main" val="1483103446"/>
                    </a:ext>
                  </a:extLst>
                </a:gridCol>
              </a:tblGrid>
              <a:tr h="6604000">
                <a:tc>
                  <a:txBody>
                    <a:bodyPr/>
                    <a:lstStyle/>
                    <a:p>
                      <a:pPr algn="ctr"/>
                      <a:endParaRPr lang="en-GB" sz="1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77578196"/>
                  </a:ext>
                </a:extLst>
              </a:tr>
            </a:tbl>
          </a:graphicData>
        </a:graphic>
      </p:graphicFrame>
    </p:spTree>
    <p:extLst>
      <p:ext uri="{BB962C8B-B14F-4D97-AF65-F5344CB8AC3E}">
        <p14:creationId xmlns:p14="http://schemas.microsoft.com/office/powerpoint/2010/main" val="219134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45116" y="1369527"/>
            <a:ext cx="5496233" cy="4939785"/>
          </a:xfrm>
          <a:prstGeom prst="rect">
            <a:avLst/>
          </a:prstGeom>
        </p:spPr>
      </p:pic>
      <p:sp>
        <p:nvSpPr>
          <p:cNvPr id="5" name="Title 4"/>
          <p:cNvSpPr>
            <a:spLocks noGrp="1"/>
          </p:cNvSpPr>
          <p:nvPr>
            <p:ph type="title"/>
          </p:nvPr>
        </p:nvSpPr>
        <p:spPr>
          <a:xfrm>
            <a:off x="574316" y="333426"/>
            <a:ext cx="3932237" cy="1600200"/>
          </a:xfrm>
        </p:spPr>
        <p:txBody>
          <a:bodyPr>
            <a:normAutofit fontScale="90000"/>
          </a:bodyPr>
          <a:lstStyle/>
          <a:p>
            <a:pPr algn="ctr"/>
            <a:r>
              <a:rPr lang="en-GB" b="1" dirty="0"/>
              <a:t>Twelve Branches of Dependent Arising</a:t>
            </a:r>
            <a:br>
              <a:rPr lang="en-GB" b="1" dirty="0"/>
            </a:br>
            <a:br>
              <a:rPr lang="en-GB" b="1" dirty="0"/>
            </a:br>
            <a:r>
              <a:rPr lang="en-GB" b="1" dirty="0"/>
              <a:t>  first and second</a:t>
            </a:r>
          </a:p>
        </p:txBody>
      </p:sp>
      <p:sp>
        <p:nvSpPr>
          <p:cNvPr id="7" name="Text Placeholder 6"/>
          <p:cNvSpPr>
            <a:spLocks noGrp="1"/>
          </p:cNvSpPr>
          <p:nvPr>
            <p:ph type="body" sz="half" idx="2"/>
          </p:nvPr>
        </p:nvSpPr>
        <p:spPr>
          <a:xfrm>
            <a:off x="574315" y="522514"/>
            <a:ext cx="3932237" cy="5222700"/>
          </a:xfrm>
        </p:spPr>
        <p:txBody>
          <a:bodyPr/>
          <a:lstStyle/>
          <a:p>
            <a:endParaRPr lang="en-GB" dirty="0"/>
          </a:p>
          <a:p>
            <a:pPr marL="342900" indent="-342900">
              <a:buAutoNum type="arabicPeriod"/>
            </a:pPr>
            <a:r>
              <a:rPr lang="en-GB" sz="3200" b="1" dirty="0"/>
              <a:t>Ignorance</a:t>
            </a:r>
            <a:r>
              <a:rPr lang="en-GB" sz="3200" dirty="0"/>
              <a:t>. Of how we exist. Symbolised by </a:t>
            </a:r>
            <a:r>
              <a:rPr lang="en-GB" sz="3200" b="1" dirty="0"/>
              <a:t>a blind man</a:t>
            </a:r>
            <a:r>
              <a:rPr lang="en-GB" sz="3200" dirty="0"/>
              <a:t>.</a:t>
            </a:r>
          </a:p>
          <a:p>
            <a:pPr marL="342900" indent="-342900">
              <a:buAutoNum type="arabicPeriod"/>
            </a:pPr>
            <a:r>
              <a:rPr lang="en-GB" sz="3200" b="1" dirty="0"/>
              <a:t>Compositional Action or Karma</a:t>
            </a:r>
            <a:r>
              <a:rPr lang="en-GB" sz="3200" dirty="0"/>
              <a:t>. Ignorance leads to the creation of karma as symbolised by </a:t>
            </a:r>
            <a:r>
              <a:rPr lang="en-GB" sz="3200" b="1" dirty="0"/>
              <a:t>the Potter</a:t>
            </a:r>
          </a:p>
        </p:txBody>
      </p:sp>
      <p:graphicFrame>
        <p:nvGraphicFramePr>
          <p:cNvPr id="3" name="Table 2"/>
          <p:cNvGraphicFramePr>
            <a:graphicFrameLocks noGrp="1"/>
          </p:cNvGraphicFramePr>
          <p:nvPr/>
        </p:nvGraphicFramePr>
        <p:xfrm>
          <a:off x="5745116" y="1369527"/>
          <a:ext cx="5496232" cy="4939785"/>
        </p:xfrm>
        <a:graphic>
          <a:graphicData uri="http://schemas.openxmlformats.org/drawingml/2006/table">
            <a:tbl>
              <a:tblPr/>
              <a:tblGrid>
                <a:gridCol w="5496232">
                  <a:extLst>
                    <a:ext uri="{9D8B030D-6E8A-4147-A177-3AD203B41FA5}">
                      <a16:colId xmlns:a16="http://schemas.microsoft.com/office/drawing/2014/main" val="767799419"/>
                    </a:ext>
                  </a:extLst>
                </a:gridCol>
              </a:tblGrid>
              <a:tr h="4939785">
                <a:tc>
                  <a:txBody>
                    <a:bodyPr/>
                    <a:lstStyle/>
                    <a:p>
                      <a:endParaRPr lang="en-GB" sz="1800" kern="120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75265671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1292374"/>
              </p:ext>
            </p:extLst>
          </p:nvPr>
        </p:nvGraphicFramePr>
        <p:xfrm>
          <a:off x="574315" y="359749"/>
          <a:ext cx="4316361" cy="6164825"/>
        </p:xfrm>
        <a:graphic>
          <a:graphicData uri="http://schemas.openxmlformats.org/drawingml/2006/table">
            <a:tbl>
              <a:tblPr/>
              <a:tblGrid>
                <a:gridCol w="4316361">
                  <a:extLst>
                    <a:ext uri="{9D8B030D-6E8A-4147-A177-3AD203B41FA5}">
                      <a16:colId xmlns:a16="http://schemas.microsoft.com/office/drawing/2014/main" val="2836002030"/>
                    </a:ext>
                  </a:extLst>
                </a:gridCol>
              </a:tblGrid>
              <a:tr h="6164825">
                <a:tc>
                  <a:txBody>
                    <a:bodyPr/>
                    <a:lstStyle/>
                    <a:p>
                      <a:r>
                        <a:rPr lang="en-GB" dirty="0"/>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09371399"/>
                  </a:ext>
                </a:extLst>
              </a:tr>
            </a:tbl>
          </a:graphicData>
        </a:graphic>
      </p:graphicFrame>
    </p:spTree>
    <p:extLst>
      <p:ext uri="{BB962C8B-B14F-4D97-AF65-F5344CB8AC3E}">
        <p14:creationId xmlns:p14="http://schemas.microsoft.com/office/powerpoint/2010/main" val="170403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3246" y="508817"/>
            <a:ext cx="3932237" cy="1676400"/>
          </a:xfrm>
        </p:spPr>
        <p:txBody>
          <a:bodyPr>
            <a:normAutofit fontScale="90000"/>
          </a:bodyPr>
          <a:lstStyle/>
          <a:p>
            <a:pPr algn="ctr"/>
            <a:r>
              <a:rPr lang="en-GB" b="1" dirty="0"/>
              <a:t>Twelve Branches of Dependent Arising</a:t>
            </a:r>
            <a:br>
              <a:rPr lang="en-GB" b="1" dirty="0"/>
            </a:br>
            <a:br>
              <a:rPr lang="en-GB" b="1" dirty="0"/>
            </a:br>
            <a:r>
              <a:rPr lang="en-GB" b="1" dirty="0"/>
              <a:t>  third and fourth</a:t>
            </a:r>
            <a:br>
              <a:rPr lang="en-GB" b="1" dirty="0"/>
            </a:br>
            <a:endParaRPr lang="en-GB" dirty="0"/>
          </a:p>
        </p:txBody>
      </p:sp>
      <p:sp>
        <p:nvSpPr>
          <p:cNvPr id="6" name="Text Placeholder 5"/>
          <p:cNvSpPr>
            <a:spLocks noGrp="1"/>
          </p:cNvSpPr>
          <p:nvPr>
            <p:ph type="body" sz="half" idx="2"/>
          </p:nvPr>
        </p:nvSpPr>
        <p:spPr>
          <a:xfrm>
            <a:off x="523246" y="1929579"/>
            <a:ext cx="4231251" cy="4363065"/>
          </a:xfrm>
        </p:spPr>
        <p:txBody>
          <a:bodyPr>
            <a:noAutofit/>
          </a:bodyPr>
          <a:lstStyle/>
          <a:p>
            <a:r>
              <a:rPr lang="en-GB" sz="2400" dirty="0"/>
              <a:t>3. </a:t>
            </a:r>
            <a:r>
              <a:rPr lang="en-GB" sz="2400" b="1" dirty="0"/>
              <a:t>Consciousness</a:t>
            </a:r>
            <a:r>
              <a:rPr lang="en-GB" sz="2400" dirty="0"/>
              <a:t>. Karma creates our reality as symbolised by </a:t>
            </a:r>
            <a:r>
              <a:rPr lang="en-GB" sz="2400" b="1" dirty="0"/>
              <a:t>the monkey - </a:t>
            </a:r>
            <a:r>
              <a:rPr lang="en-GB" sz="2400" dirty="0"/>
              <a:t>karmic imprints joining past to present and present to future.</a:t>
            </a:r>
          </a:p>
          <a:p>
            <a:r>
              <a:rPr lang="en-GB" sz="2400" dirty="0"/>
              <a:t>4. </a:t>
            </a:r>
            <a:r>
              <a:rPr lang="en-GB" sz="2400" b="1" dirty="0"/>
              <a:t>Name and Form</a:t>
            </a:r>
            <a:r>
              <a:rPr lang="en-GB" sz="2400" dirty="0"/>
              <a:t>. Mental and physical aggregates are generated from consciousness as symbolised by </a:t>
            </a:r>
            <a:r>
              <a:rPr lang="en-GB" sz="2400" b="1" dirty="0"/>
              <a:t>the man in the rowing boat</a:t>
            </a:r>
            <a:r>
              <a:rPr lang="en-GB" sz="2400" dirty="0"/>
              <a:t>. The boat is form and the person is the five aggregates in the fertilised egg.</a:t>
            </a:r>
          </a:p>
        </p:txBody>
      </p:sp>
      <p:pic>
        <p:nvPicPr>
          <p:cNvPr id="9" name="Picture 8"/>
          <p:cNvPicPr>
            <a:picLocks noChangeAspect="1"/>
          </p:cNvPicPr>
          <p:nvPr/>
        </p:nvPicPr>
        <p:blipFill>
          <a:blip r:embed="rId3"/>
          <a:stretch>
            <a:fillRect/>
          </a:stretch>
        </p:blipFill>
        <p:spPr>
          <a:xfrm>
            <a:off x="5657124" y="1175178"/>
            <a:ext cx="5621915" cy="4920821"/>
          </a:xfrm>
          <a:prstGeom prst="rect">
            <a:avLst/>
          </a:prstGeom>
        </p:spPr>
      </p:pic>
      <p:graphicFrame>
        <p:nvGraphicFramePr>
          <p:cNvPr id="2" name="Table 1"/>
          <p:cNvGraphicFramePr>
            <a:graphicFrameLocks noGrp="1"/>
          </p:cNvGraphicFramePr>
          <p:nvPr/>
        </p:nvGraphicFramePr>
        <p:xfrm>
          <a:off x="465942" y="165917"/>
          <a:ext cx="4345857" cy="6427839"/>
        </p:xfrm>
        <a:graphic>
          <a:graphicData uri="http://schemas.openxmlformats.org/drawingml/2006/table">
            <a:tbl>
              <a:tblPr/>
              <a:tblGrid>
                <a:gridCol w="4345857">
                  <a:extLst>
                    <a:ext uri="{9D8B030D-6E8A-4147-A177-3AD203B41FA5}">
                      <a16:colId xmlns:a16="http://schemas.microsoft.com/office/drawing/2014/main" val="929626882"/>
                    </a:ext>
                  </a:extLst>
                </a:gridCol>
              </a:tblGrid>
              <a:tr h="6427839">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4831296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92024043"/>
              </p:ext>
            </p:extLst>
          </p:nvPr>
        </p:nvGraphicFramePr>
        <p:xfrm>
          <a:off x="5657124" y="1175178"/>
          <a:ext cx="5621915" cy="4920821"/>
        </p:xfrm>
        <a:graphic>
          <a:graphicData uri="http://schemas.openxmlformats.org/drawingml/2006/table">
            <a:tbl>
              <a:tblPr/>
              <a:tblGrid>
                <a:gridCol w="5621915">
                  <a:extLst>
                    <a:ext uri="{9D8B030D-6E8A-4147-A177-3AD203B41FA5}">
                      <a16:colId xmlns:a16="http://schemas.microsoft.com/office/drawing/2014/main" val="3373176932"/>
                    </a:ext>
                  </a:extLst>
                </a:gridCol>
              </a:tblGrid>
              <a:tr h="4920821">
                <a:tc>
                  <a:txBody>
                    <a:bodyPr/>
                    <a:lstStyle/>
                    <a:p>
                      <a:r>
                        <a:rPr lang="en-GB" dirty="0"/>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4544287"/>
                  </a:ext>
                </a:extLst>
              </a:tr>
            </a:tbl>
          </a:graphicData>
        </a:graphic>
      </p:graphicFrame>
    </p:spTree>
    <p:extLst>
      <p:ext uri="{BB962C8B-B14F-4D97-AF65-F5344CB8AC3E}">
        <p14:creationId xmlns:p14="http://schemas.microsoft.com/office/powerpoint/2010/main" val="95191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2305" y="226135"/>
            <a:ext cx="3932237" cy="1676400"/>
          </a:xfrm>
        </p:spPr>
        <p:txBody>
          <a:bodyPr>
            <a:normAutofit fontScale="90000"/>
          </a:bodyPr>
          <a:lstStyle/>
          <a:p>
            <a:pPr algn="ctr"/>
            <a:r>
              <a:rPr lang="en-GB" b="1" dirty="0"/>
              <a:t>Twelve Branches of Dependent Arising</a:t>
            </a:r>
            <a:br>
              <a:rPr lang="en-GB" b="1" dirty="0"/>
            </a:br>
            <a:br>
              <a:rPr lang="en-GB" b="1" dirty="0"/>
            </a:br>
            <a:r>
              <a:rPr lang="en-GB" b="1" dirty="0"/>
              <a:t>  fifth and sixth</a:t>
            </a:r>
            <a:endParaRPr lang="en-GB" dirty="0"/>
          </a:p>
        </p:txBody>
      </p:sp>
      <p:sp>
        <p:nvSpPr>
          <p:cNvPr id="6" name="Text Placeholder 5"/>
          <p:cNvSpPr>
            <a:spLocks noGrp="1"/>
          </p:cNvSpPr>
          <p:nvPr>
            <p:ph type="body" sz="half" idx="2"/>
          </p:nvPr>
        </p:nvSpPr>
        <p:spPr>
          <a:xfrm>
            <a:off x="839788" y="2057399"/>
            <a:ext cx="3932237" cy="4363065"/>
          </a:xfrm>
        </p:spPr>
        <p:txBody>
          <a:bodyPr>
            <a:noAutofit/>
          </a:bodyPr>
          <a:lstStyle/>
          <a:p>
            <a:r>
              <a:rPr lang="en-GB" sz="2400" dirty="0"/>
              <a:t>5. </a:t>
            </a:r>
            <a:r>
              <a:rPr lang="en-GB" sz="2400" b="1" dirty="0"/>
              <a:t>Six Sense Spheres</a:t>
            </a:r>
            <a:r>
              <a:rPr lang="en-GB" sz="2400" dirty="0"/>
              <a:t>. Name and form generate the six powers of the senses. This is symbolised by </a:t>
            </a:r>
            <a:r>
              <a:rPr lang="en-GB" sz="2400" b="1" dirty="0"/>
              <a:t>the empty house </a:t>
            </a:r>
            <a:r>
              <a:rPr lang="en-GB" sz="2400" dirty="0"/>
              <a:t> - the embryo inside the womb – senses without sense objects.</a:t>
            </a:r>
          </a:p>
          <a:p>
            <a:r>
              <a:rPr lang="en-GB" sz="2400" dirty="0"/>
              <a:t>6.</a:t>
            </a:r>
            <a:r>
              <a:rPr lang="en-GB" sz="2400" b="1" dirty="0"/>
              <a:t>Contact</a:t>
            </a:r>
            <a:r>
              <a:rPr lang="en-GB" sz="2400" dirty="0"/>
              <a:t>. The six sense spheres generate contact as symbolised by</a:t>
            </a:r>
            <a:r>
              <a:rPr lang="en-GB" sz="2400" b="1" dirty="0"/>
              <a:t> a couple embracing</a:t>
            </a:r>
            <a:r>
              <a:rPr lang="en-GB" sz="2400" dirty="0"/>
              <a:t> – the meeting of senses with sense objects and consciousness</a:t>
            </a:r>
          </a:p>
        </p:txBody>
      </p:sp>
      <p:graphicFrame>
        <p:nvGraphicFramePr>
          <p:cNvPr id="2" name="Table 1"/>
          <p:cNvGraphicFramePr>
            <a:graphicFrameLocks noGrp="1"/>
          </p:cNvGraphicFramePr>
          <p:nvPr/>
        </p:nvGraphicFramePr>
        <p:xfrm>
          <a:off x="632977" y="226135"/>
          <a:ext cx="4345857" cy="6410634"/>
        </p:xfrm>
        <a:graphic>
          <a:graphicData uri="http://schemas.openxmlformats.org/drawingml/2006/table">
            <a:tbl>
              <a:tblPr/>
              <a:tblGrid>
                <a:gridCol w="4345857">
                  <a:extLst>
                    <a:ext uri="{9D8B030D-6E8A-4147-A177-3AD203B41FA5}">
                      <a16:colId xmlns:a16="http://schemas.microsoft.com/office/drawing/2014/main" val="929626882"/>
                    </a:ext>
                  </a:extLst>
                </a:gridCol>
              </a:tblGrid>
              <a:tr h="6410634">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48312961"/>
                  </a:ext>
                </a:extLst>
              </a:tr>
            </a:tbl>
          </a:graphicData>
        </a:graphic>
      </p:graphicFrame>
      <p:graphicFrame>
        <p:nvGraphicFramePr>
          <p:cNvPr id="3" name="Table 2"/>
          <p:cNvGraphicFramePr>
            <a:graphicFrameLocks noGrp="1"/>
          </p:cNvGraphicFramePr>
          <p:nvPr/>
        </p:nvGraphicFramePr>
        <p:xfrm>
          <a:off x="5824272" y="1027470"/>
          <a:ext cx="5621915" cy="4925961"/>
        </p:xfrm>
        <a:graphic>
          <a:graphicData uri="http://schemas.openxmlformats.org/drawingml/2006/table">
            <a:tbl>
              <a:tblPr/>
              <a:tblGrid>
                <a:gridCol w="5621915">
                  <a:extLst>
                    <a:ext uri="{9D8B030D-6E8A-4147-A177-3AD203B41FA5}">
                      <a16:colId xmlns:a16="http://schemas.microsoft.com/office/drawing/2014/main" val="3373176932"/>
                    </a:ext>
                  </a:extLst>
                </a:gridCol>
              </a:tblGrid>
              <a:tr h="4925961">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4544287"/>
                  </a:ext>
                </a:extLst>
              </a:tr>
            </a:tbl>
          </a:graphicData>
        </a:graphic>
      </p:graphicFrame>
      <p:pic>
        <p:nvPicPr>
          <p:cNvPr id="5" name="Picture 4"/>
          <p:cNvPicPr>
            <a:picLocks noChangeAspect="1"/>
          </p:cNvPicPr>
          <p:nvPr/>
        </p:nvPicPr>
        <p:blipFill>
          <a:blip r:embed="rId3"/>
          <a:stretch>
            <a:fillRect/>
          </a:stretch>
        </p:blipFill>
        <p:spPr>
          <a:xfrm>
            <a:off x="5824273" y="226135"/>
            <a:ext cx="5621914" cy="6410633"/>
          </a:xfrm>
          <a:prstGeom prst="rect">
            <a:avLst/>
          </a:prstGeom>
        </p:spPr>
      </p:pic>
    </p:spTree>
    <p:extLst>
      <p:ext uri="{BB962C8B-B14F-4D97-AF65-F5344CB8AC3E}">
        <p14:creationId xmlns:p14="http://schemas.microsoft.com/office/powerpoint/2010/main" val="127146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479" y="230725"/>
            <a:ext cx="3932237" cy="1676400"/>
          </a:xfrm>
        </p:spPr>
        <p:txBody>
          <a:bodyPr>
            <a:normAutofit fontScale="90000"/>
          </a:bodyPr>
          <a:lstStyle/>
          <a:p>
            <a:pPr algn="ctr"/>
            <a:r>
              <a:rPr lang="en-GB" b="1" dirty="0"/>
              <a:t>Twelve Branches of Dependent Arising</a:t>
            </a:r>
            <a:br>
              <a:rPr lang="en-GB" b="1" dirty="0"/>
            </a:br>
            <a:br>
              <a:rPr lang="en-GB" b="1" dirty="0"/>
            </a:br>
            <a:r>
              <a:rPr lang="en-GB" b="1" dirty="0"/>
              <a:t>  seventh and eighth</a:t>
            </a:r>
            <a:endParaRPr lang="en-GB" dirty="0"/>
          </a:p>
        </p:txBody>
      </p:sp>
      <p:sp>
        <p:nvSpPr>
          <p:cNvPr id="6" name="Text Placeholder 5"/>
          <p:cNvSpPr>
            <a:spLocks noGrp="1"/>
          </p:cNvSpPr>
          <p:nvPr>
            <p:ph type="body" sz="half" idx="2"/>
          </p:nvPr>
        </p:nvSpPr>
        <p:spPr>
          <a:xfrm>
            <a:off x="829956" y="2175386"/>
            <a:ext cx="3932237" cy="4363065"/>
          </a:xfrm>
        </p:spPr>
        <p:txBody>
          <a:bodyPr>
            <a:noAutofit/>
          </a:bodyPr>
          <a:lstStyle/>
          <a:p>
            <a:r>
              <a:rPr lang="en-GB" sz="2400" dirty="0"/>
              <a:t>7. </a:t>
            </a:r>
            <a:r>
              <a:rPr lang="en-GB" sz="2400" b="1" dirty="0"/>
              <a:t>Feeling</a:t>
            </a:r>
            <a:r>
              <a:rPr lang="en-GB" sz="2400" dirty="0"/>
              <a:t>. Contact generates feeling as symbolised by </a:t>
            </a:r>
            <a:r>
              <a:rPr lang="en-GB" sz="2400" b="1" dirty="0"/>
              <a:t>the man with an arrow in his eye</a:t>
            </a:r>
            <a:r>
              <a:rPr lang="en-GB" sz="2400" dirty="0"/>
              <a:t>. The three kinds are pleasure, pain and neutral.</a:t>
            </a:r>
          </a:p>
          <a:p>
            <a:r>
              <a:rPr lang="en-US" sz="2400" dirty="0"/>
              <a:t>8. </a:t>
            </a:r>
            <a:r>
              <a:rPr lang="en-US" sz="2400" b="1" dirty="0"/>
              <a:t>Craving</a:t>
            </a:r>
            <a:r>
              <a:rPr lang="en-US" sz="2400" dirty="0"/>
              <a:t>. Feeling generates craving </a:t>
            </a:r>
            <a:r>
              <a:rPr lang="en-US" sz="2400" dirty="0" err="1"/>
              <a:t>symbolised</a:t>
            </a:r>
            <a:r>
              <a:rPr lang="en-US" sz="2400" dirty="0"/>
              <a:t> by </a:t>
            </a:r>
            <a:r>
              <a:rPr lang="en-US" sz="2400" b="1" dirty="0"/>
              <a:t>the wine drinker</a:t>
            </a:r>
            <a:r>
              <a:rPr lang="en-US" sz="2400" dirty="0"/>
              <a:t>. Not wanting to separate from pleasure and wanting to separate from pain.</a:t>
            </a:r>
            <a:endParaRPr lang="en-GB" sz="2400" dirty="0"/>
          </a:p>
        </p:txBody>
      </p:sp>
      <p:graphicFrame>
        <p:nvGraphicFramePr>
          <p:cNvPr id="2" name="Table 1"/>
          <p:cNvGraphicFramePr>
            <a:graphicFrameLocks noGrp="1"/>
          </p:cNvGraphicFramePr>
          <p:nvPr/>
        </p:nvGraphicFramePr>
        <p:xfrm>
          <a:off x="623145" y="127817"/>
          <a:ext cx="4345857" cy="6410634"/>
        </p:xfrm>
        <a:graphic>
          <a:graphicData uri="http://schemas.openxmlformats.org/drawingml/2006/table">
            <a:tbl>
              <a:tblPr/>
              <a:tblGrid>
                <a:gridCol w="4345857">
                  <a:extLst>
                    <a:ext uri="{9D8B030D-6E8A-4147-A177-3AD203B41FA5}">
                      <a16:colId xmlns:a16="http://schemas.microsoft.com/office/drawing/2014/main" val="929626882"/>
                    </a:ext>
                  </a:extLst>
                </a:gridCol>
              </a:tblGrid>
              <a:tr h="6410634">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48312961"/>
                  </a:ext>
                </a:extLst>
              </a:tr>
            </a:tbl>
          </a:graphicData>
        </a:graphic>
      </p:graphicFrame>
      <p:graphicFrame>
        <p:nvGraphicFramePr>
          <p:cNvPr id="3" name="Table 2"/>
          <p:cNvGraphicFramePr>
            <a:graphicFrameLocks noGrp="1"/>
          </p:cNvGraphicFramePr>
          <p:nvPr/>
        </p:nvGraphicFramePr>
        <p:xfrm>
          <a:off x="5824272" y="1695732"/>
          <a:ext cx="5621915" cy="4925962"/>
        </p:xfrm>
        <a:graphic>
          <a:graphicData uri="http://schemas.openxmlformats.org/drawingml/2006/table">
            <a:tbl>
              <a:tblPr/>
              <a:tblGrid>
                <a:gridCol w="5621915">
                  <a:extLst>
                    <a:ext uri="{9D8B030D-6E8A-4147-A177-3AD203B41FA5}">
                      <a16:colId xmlns:a16="http://schemas.microsoft.com/office/drawing/2014/main" val="3373176932"/>
                    </a:ext>
                  </a:extLst>
                </a:gridCol>
              </a:tblGrid>
              <a:tr h="4925962">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454428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4272" y="230725"/>
            <a:ext cx="5621915" cy="6390969"/>
          </a:xfrm>
          <a:prstGeom prst="rect">
            <a:avLst/>
          </a:prstGeom>
        </p:spPr>
      </p:pic>
    </p:spTree>
    <p:extLst>
      <p:ext uri="{BB962C8B-B14F-4D97-AF65-F5344CB8AC3E}">
        <p14:creationId xmlns:p14="http://schemas.microsoft.com/office/powerpoint/2010/main" val="65811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534" y="189270"/>
            <a:ext cx="3932237" cy="1676400"/>
          </a:xfrm>
        </p:spPr>
        <p:txBody>
          <a:bodyPr>
            <a:normAutofit fontScale="90000"/>
          </a:bodyPr>
          <a:lstStyle/>
          <a:p>
            <a:pPr algn="ctr"/>
            <a:r>
              <a:rPr lang="en-GB" b="1" dirty="0"/>
              <a:t>Twelve Branches of Dependent Arising</a:t>
            </a:r>
            <a:br>
              <a:rPr lang="en-GB" b="1" dirty="0"/>
            </a:br>
            <a:br>
              <a:rPr lang="en-GB" b="1" dirty="0"/>
            </a:br>
            <a:r>
              <a:rPr lang="en-GB" b="1" dirty="0"/>
              <a:t>  ninth and tenth</a:t>
            </a:r>
            <a:endParaRPr lang="en-GB" dirty="0"/>
          </a:p>
        </p:txBody>
      </p:sp>
      <p:sp>
        <p:nvSpPr>
          <p:cNvPr id="6" name="Text Placeholder 5"/>
          <p:cNvSpPr>
            <a:spLocks noGrp="1"/>
          </p:cNvSpPr>
          <p:nvPr>
            <p:ph type="body" sz="half" idx="2"/>
          </p:nvPr>
        </p:nvSpPr>
        <p:spPr>
          <a:xfrm>
            <a:off x="764775" y="2131333"/>
            <a:ext cx="3932237" cy="4363065"/>
          </a:xfrm>
        </p:spPr>
        <p:txBody>
          <a:bodyPr>
            <a:noAutofit/>
          </a:bodyPr>
          <a:lstStyle/>
          <a:p>
            <a:r>
              <a:rPr lang="en-GB" sz="2400" dirty="0"/>
              <a:t>9</a:t>
            </a:r>
            <a:r>
              <a:rPr lang="en-GB" sz="2400" b="1" dirty="0"/>
              <a:t>. Grasping</a:t>
            </a:r>
            <a:r>
              <a:rPr lang="en-GB" sz="2400" dirty="0"/>
              <a:t>. Craving generates grasping. </a:t>
            </a:r>
            <a:r>
              <a:rPr lang="en-GB" sz="2400" b="1" dirty="0"/>
              <a:t>The monkey picks fruit from a tree </a:t>
            </a:r>
            <a:r>
              <a:rPr lang="en-GB" sz="2400" dirty="0"/>
              <a:t>symbolising wanting more and more and never being satisfied. More profoundly, </a:t>
            </a:r>
            <a:r>
              <a:rPr lang="en-GB" sz="2400" b="1" dirty="0"/>
              <a:t>humans grasp at their physical bodies</a:t>
            </a:r>
            <a:r>
              <a:rPr lang="en-GB" sz="2400" dirty="0"/>
              <a:t>. </a:t>
            </a:r>
            <a:endParaRPr lang="en-US" sz="2400" dirty="0"/>
          </a:p>
          <a:p>
            <a:r>
              <a:rPr lang="en-US" sz="2400" dirty="0"/>
              <a:t>10. </a:t>
            </a:r>
            <a:r>
              <a:rPr lang="en-US" sz="2400" b="1" dirty="0"/>
              <a:t>Existence</a:t>
            </a:r>
            <a:r>
              <a:rPr lang="en-US" sz="2400" dirty="0"/>
              <a:t>. Grasping at the body generates existence as </a:t>
            </a:r>
            <a:r>
              <a:rPr lang="en-US" sz="2400" dirty="0" err="1"/>
              <a:t>symbolised</a:t>
            </a:r>
            <a:r>
              <a:rPr lang="en-US" sz="2400" dirty="0"/>
              <a:t> by </a:t>
            </a:r>
            <a:r>
              <a:rPr lang="en-US" sz="2400" b="1" dirty="0"/>
              <a:t>the pregnant woman</a:t>
            </a:r>
            <a:r>
              <a:rPr lang="en-US" sz="2400" dirty="0"/>
              <a:t>. Karma is actualized for the next rebirth.</a:t>
            </a:r>
            <a:endParaRPr lang="en-GB" sz="2400" dirty="0"/>
          </a:p>
          <a:p>
            <a:endParaRPr lang="en-US" sz="2400" dirty="0"/>
          </a:p>
        </p:txBody>
      </p:sp>
      <p:graphicFrame>
        <p:nvGraphicFramePr>
          <p:cNvPr id="2" name="Table 1"/>
          <p:cNvGraphicFramePr>
            <a:graphicFrameLocks noGrp="1"/>
          </p:cNvGraphicFramePr>
          <p:nvPr/>
        </p:nvGraphicFramePr>
        <p:xfrm>
          <a:off x="454925" y="189270"/>
          <a:ext cx="4551936" cy="6444660"/>
        </p:xfrm>
        <a:graphic>
          <a:graphicData uri="http://schemas.openxmlformats.org/drawingml/2006/table">
            <a:tbl>
              <a:tblPr/>
              <a:tblGrid>
                <a:gridCol w="4551936">
                  <a:extLst>
                    <a:ext uri="{9D8B030D-6E8A-4147-A177-3AD203B41FA5}">
                      <a16:colId xmlns:a16="http://schemas.microsoft.com/office/drawing/2014/main" val="929626882"/>
                    </a:ext>
                  </a:extLst>
                </a:gridCol>
              </a:tblGrid>
              <a:tr h="6444660">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48312961"/>
                  </a:ext>
                </a:extLst>
              </a:tr>
            </a:tbl>
          </a:graphicData>
        </a:graphic>
      </p:graphicFrame>
      <p:graphicFrame>
        <p:nvGraphicFramePr>
          <p:cNvPr id="3" name="Table 2"/>
          <p:cNvGraphicFramePr>
            <a:graphicFrameLocks noGrp="1"/>
          </p:cNvGraphicFramePr>
          <p:nvPr/>
        </p:nvGraphicFramePr>
        <p:xfrm>
          <a:off x="5983721" y="737418"/>
          <a:ext cx="5621916" cy="5769272"/>
        </p:xfrm>
        <a:graphic>
          <a:graphicData uri="http://schemas.openxmlformats.org/drawingml/2006/table">
            <a:tbl>
              <a:tblPr/>
              <a:tblGrid>
                <a:gridCol w="5621916">
                  <a:extLst>
                    <a:ext uri="{9D8B030D-6E8A-4147-A177-3AD203B41FA5}">
                      <a16:colId xmlns:a16="http://schemas.microsoft.com/office/drawing/2014/main" val="3373176932"/>
                    </a:ext>
                  </a:extLst>
                </a:gridCol>
              </a:tblGrid>
              <a:tr h="5769272">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4544287"/>
                  </a:ext>
                </a:extLst>
              </a:tr>
            </a:tbl>
          </a:graphicData>
        </a:graphic>
      </p:graphicFrame>
      <p:pic>
        <p:nvPicPr>
          <p:cNvPr id="5" name="Picture 4"/>
          <p:cNvPicPr>
            <a:picLocks noChangeAspect="1"/>
          </p:cNvPicPr>
          <p:nvPr/>
        </p:nvPicPr>
        <p:blipFill>
          <a:blip r:embed="rId3"/>
          <a:stretch>
            <a:fillRect/>
          </a:stretch>
        </p:blipFill>
        <p:spPr>
          <a:xfrm>
            <a:off x="5983721" y="737418"/>
            <a:ext cx="5621915" cy="5769271"/>
          </a:xfrm>
          <a:prstGeom prst="rect">
            <a:avLst/>
          </a:prstGeom>
        </p:spPr>
      </p:pic>
    </p:spTree>
    <p:extLst>
      <p:ext uri="{BB962C8B-B14F-4D97-AF65-F5344CB8AC3E}">
        <p14:creationId xmlns:p14="http://schemas.microsoft.com/office/powerpoint/2010/main" val="14063210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TM03457491[[fn=Metropolitan]]</Template>
  <TotalTime>3072</TotalTime>
  <Words>3667</Words>
  <Application>Microsoft Office PowerPoint</Application>
  <PresentationFormat>Widescreen</PresentationFormat>
  <Paragraphs>295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 Light</vt:lpstr>
      <vt:lpstr>Courier New</vt:lpstr>
      <vt:lpstr>Times New Roman</vt:lpstr>
      <vt:lpstr>Metropolitan</vt:lpstr>
      <vt:lpstr> PRACTISING THE PRELIMINARIES </vt:lpstr>
      <vt:lpstr>PowerPoint Presentation</vt:lpstr>
      <vt:lpstr>The Wheel of Life and the Twelve Branches of Dependent Arising</vt:lpstr>
      <vt:lpstr>PowerPoint Presentation</vt:lpstr>
      <vt:lpstr>Twelve Branches of Dependent Arising    first and second</vt:lpstr>
      <vt:lpstr>Twelve Branches of Dependent Arising    third and fourth </vt:lpstr>
      <vt:lpstr>Twelve Branches of Dependent Arising    fifth and sixth</vt:lpstr>
      <vt:lpstr>Twelve Branches of Dependent Arising    seventh and eighth</vt:lpstr>
      <vt:lpstr>Twelve Branches of Dependent Arising    ninth and tenth</vt:lpstr>
      <vt:lpstr>Twelve Branches of Dependent Arising    eleventh and twelfth</vt:lpstr>
      <vt:lpstr>Understanding the Arising of our Becoming (or how we get to be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Preliminaries - Taking Suffering Onto the Path</dc:title>
  <dc:creator>ondy willson</dc:creator>
  <cp:lastModifiedBy>ondy willson</cp:lastModifiedBy>
  <cp:revision>33</cp:revision>
  <dcterms:created xsi:type="dcterms:W3CDTF">2024-10-09T08:55:25Z</dcterms:created>
  <dcterms:modified xsi:type="dcterms:W3CDTF">2025-01-11T14:34:43Z</dcterms:modified>
</cp:coreProperties>
</file>