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4612" r:id="rId1"/>
  </p:sldMasterIdLst>
  <p:notesMasterIdLst>
    <p:notesMasterId r:id="rId12"/>
  </p:notesMasterIdLst>
  <p:handoutMasterIdLst>
    <p:handoutMasterId r:id="rId13"/>
  </p:handoutMasterIdLst>
  <p:sldIdLst>
    <p:sldId id="380" r:id="rId2"/>
    <p:sldId id="400" r:id="rId3"/>
    <p:sldId id="378" r:id="rId4"/>
    <p:sldId id="379" r:id="rId5"/>
    <p:sldId id="390" r:id="rId6"/>
    <p:sldId id="396" r:id="rId7"/>
    <p:sldId id="397" r:id="rId8"/>
    <p:sldId id="395" r:id="rId9"/>
    <p:sldId id="401" r:id="rId10"/>
    <p:sldId id="398" r:id="rId11"/>
  </p:sldIdLst>
  <p:sldSz cx="9144000" cy="6858000" type="screen4x3"/>
  <p:notesSz cx="6875463" cy="93154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4" userDrawn="1">
          <p15:clr>
            <a:srgbClr val="A4A3A4"/>
          </p15:clr>
        </p15:guide>
        <p15:guide id="2" pos="2166"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D92"/>
    <a:srgbClr val="EE952A"/>
    <a:srgbClr val="52CE78"/>
    <a:srgbClr val="53CD9F"/>
    <a:srgbClr val="E65800"/>
    <a:srgbClr val="3AE69C"/>
    <a:srgbClr val="92D050"/>
    <a:srgbClr val="95CA36"/>
    <a:srgbClr val="83C937"/>
    <a:srgbClr val="FF7D2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118" autoAdjust="0"/>
    <p:restoredTop sz="51519" autoAdjust="0"/>
  </p:normalViewPr>
  <p:slideViewPr>
    <p:cSldViewPr>
      <p:cViewPr varScale="1">
        <p:scale>
          <a:sx n="38" d="100"/>
          <a:sy n="38" d="100"/>
        </p:scale>
        <p:origin x="2376" y="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984"/>
    </p:cViewPr>
  </p:sorterViewPr>
  <p:notesViewPr>
    <p:cSldViewPr>
      <p:cViewPr>
        <p:scale>
          <a:sx n="75" d="100"/>
          <a:sy n="75" d="100"/>
        </p:scale>
        <p:origin x="2164" y="-660"/>
      </p:cViewPr>
      <p:guideLst>
        <p:guide orient="horz" pos="2934"/>
        <p:guide pos="216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bwMode="auto">
          <a:xfrm>
            <a:off x="2" y="1"/>
            <a:ext cx="2979367" cy="465087"/>
          </a:xfrm>
          <a:prstGeom prst="rect">
            <a:avLst/>
          </a:prstGeom>
          <a:noFill/>
          <a:ln w="9525">
            <a:noFill/>
            <a:miter lim="800000"/>
            <a:headEnd/>
            <a:tailEnd/>
          </a:ln>
          <a:effectLst/>
        </p:spPr>
        <p:txBody>
          <a:bodyPr vert="horz" wrap="square" lIns="89428" tIns="44713" rIns="89428" bIns="44713" numCol="1" anchor="t" anchorCtr="0" compatLnSpc="1">
            <a:prstTxWarp prst="textNoShape">
              <a:avLst/>
            </a:prstTxWarp>
          </a:bodyPr>
          <a:lstStyle>
            <a:lvl1pPr eaLnBrk="0" hangingPunct="0">
              <a:defRPr sz="1200">
                <a:latin typeface="Times New Roman" charset="0"/>
                <a:cs typeface="Times New Roman" charset="0"/>
              </a:defRPr>
            </a:lvl1pPr>
          </a:lstStyle>
          <a:p>
            <a:pPr>
              <a:defRPr/>
            </a:pPr>
            <a:endParaRPr lang="en-GB"/>
          </a:p>
        </p:txBody>
      </p:sp>
      <p:sp>
        <p:nvSpPr>
          <p:cNvPr id="31747" name="Rectangle 3"/>
          <p:cNvSpPr>
            <a:spLocks noGrp="1" noChangeArrowheads="1"/>
          </p:cNvSpPr>
          <p:nvPr>
            <p:ph type="dt" sz="quarter" idx="1"/>
          </p:nvPr>
        </p:nvSpPr>
        <p:spPr bwMode="auto">
          <a:xfrm>
            <a:off x="3896096" y="1"/>
            <a:ext cx="2979367" cy="465087"/>
          </a:xfrm>
          <a:prstGeom prst="rect">
            <a:avLst/>
          </a:prstGeom>
          <a:noFill/>
          <a:ln w="9525">
            <a:noFill/>
            <a:miter lim="800000"/>
            <a:headEnd/>
            <a:tailEnd/>
          </a:ln>
          <a:effectLst/>
        </p:spPr>
        <p:txBody>
          <a:bodyPr vert="horz" wrap="square" lIns="89428" tIns="44713" rIns="89428" bIns="44713" numCol="1" anchor="t" anchorCtr="0" compatLnSpc="1">
            <a:prstTxWarp prst="textNoShape">
              <a:avLst/>
            </a:prstTxWarp>
          </a:bodyPr>
          <a:lstStyle>
            <a:lvl1pPr algn="r" eaLnBrk="0" hangingPunct="0">
              <a:defRPr sz="1200">
                <a:latin typeface="Times New Roman" charset="0"/>
                <a:cs typeface="Times New Roman" charset="0"/>
              </a:defRPr>
            </a:lvl1pPr>
          </a:lstStyle>
          <a:p>
            <a:pPr>
              <a:defRPr/>
            </a:pPr>
            <a:endParaRPr lang="en-GB"/>
          </a:p>
        </p:txBody>
      </p:sp>
      <p:sp>
        <p:nvSpPr>
          <p:cNvPr id="31748" name="Rectangle 4"/>
          <p:cNvSpPr>
            <a:spLocks noGrp="1" noChangeArrowheads="1"/>
          </p:cNvSpPr>
          <p:nvPr>
            <p:ph type="ftr" sz="quarter" idx="2"/>
          </p:nvPr>
        </p:nvSpPr>
        <p:spPr bwMode="auto">
          <a:xfrm>
            <a:off x="2" y="8850364"/>
            <a:ext cx="2979367" cy="465087"/>
          </a:xfrm>
          <a:prstGeom prst="rect">
            <a:avLst/>
          </a:prstGeom>
          <a:noFill/>
          <a:ln w="9525">
            <a:noFill/>
            <a:miter lim="800000"/>
            <a:headEnd/>
            <a:tailEnd/>
          </a:ln>
          <a:effectLst/>
        </p:spPr>
        <p:txBody>
          <a:bodyPr vert="horz" wrap="square" lIns="89428" tIns="44713" rIns="89428" bIns="44713" numCol="1" anchor="b" anchorCtr="0" compatLnSpc="1">
            <a:prstTxWarp prst="textNoShape">
              <a:avLst/>
            </a:prstTxWarp>
          </a:bodyPr>
          <a:lstStyle>
            <a:lvl1pPr eaLnBrk="0" hangingPunct="0">
              <a:defRPr sz="1200">
                <a:latin typeface="Times New Roman" charset="0"/>
                <a:cs typeface="Times New Roman" charset="0"/>
              </a:defRPr>
            </a:lvl1pPr>
          </a:lstStyle>
          <a:p>
            <a:pPr>
              <a:defRPr/>
            </a:pPr>
            <a:endParaRPr lang="en-GB"/>
          </a:p>
        </p:txBody>
      </p:sp>
      <p:sp>
        <p:nvSpPr>
          <p:cNvPr id="31749" name="Rectangle 5"/>
          <p:cNvSpPr>
            <a:spLocks noGrp="1" noChangeArrowheads="1"/>
          </p:cNvSpPr>
          <p:nvPr>
            <p:ph type="sldNum" sz="quarter" idx="3"/>
          </p:nvPr>
        </p:nvSpPr>
        <p:spPr bwMode="auto">
          <a:xfrm>
            <a:off x="3896096" y="8850364"/>
            <a:ext cx="2979367" cy="465087"/>
          </a:xfrm>
          <a:prstGeom prst="rect">
            <a:avLst/>
          </a:prstGeom>
          <a:noFill/>
          <a:ln w="9525">
            <a:noFill/>
            <a:miter lim="800000"/>
            <a:headEnd/>
            <a:tailEnd/>
          </a:ln>
          <a:effectLst/>
        </p:spPr>
        <p:txBody>
          <a:bodyPr vert="horz" wrap="square" lIns="89428" tIns="44713" rIns="89428" bIns="44713" numCol="1" anchor="b" anchorCtr="0" compatLnSpc="1">
            <a:prstTxWarp prst="textNoShape">
              <a:avLst/>
            </a:prstTxWarp>
          </a:bodyPr>
          <a:lstStyle>
            <a:lvl1pPr algn="r" eaLnBrk="0" hangingPunct="0">
              <a:defRPr sz="1200">
                <a:latin typeface="Times New Roman" charset="0"/>
                <a:cs typeface="Times New Roman" charset="0"/>
              </a:defRPr>
            </a:lvl1pPr>
          </a:lstStyle>
          <a:p>
            <a:pPr>
              <a:defRPr/>
            </a:pPr>
            <a:fld id="{50C1D1A2-D57F-4F4C-91D2-79D5A4D70ABD}" type="slidenum">
              <a:rPr lang="en-GB"/>
              <a:pPr>
                <a:defRPr/>
              </a:pPr>
              <a:t>‹#›</a:t>
            </a:fld>
            <a:endParaRPr lang="en-GB"/>
          </a:p>
        </p:txBody>
      </p:sp>
    </p:spTree>
    <p:extLst>
      <p:ext uri="{BB962C8B-B14F-4D97-AF65-F5344CB8AC3E}">
        <p14:creationId xmlns:p14="http://schemas.microsoft.com/office/powerpoint/2010/main" val="2092713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2" y="1"/>
            <a:ext cx="2979367" cy="465087"/>
          </a:xfrm>
          <a:prstGeom prst="rect">
            <a:avLst/>
          </a:prstGeom>
          <a:noFill/>
          <a:ln w="9525">
            <a:noFill/>
            <a:miter lim="800000"/>
            <a:headEnd/>
            <a:tailEnd/>
          </a:ln>
          <a:effectLst/>
        </p:spPr>
        <p:txBody>
          <a:bodyPr vert="horz" wrap="square" lIns="89428" tIns="44713" rIns="89428" bIns="44713" numCol="1" anchor="t" anchorCtr="0" compatLnSpc="1">
            <a:prstTxWarp prst="textNoShape">
              <a:avLst/>
            </a:prstTxWarp>
          </a:bodyPr>
          <a:lstStyle>
            <a:lvl1pPr eaLnBrk="0" hangingPunct="0">
              <a:defRPr sz="1200">
                <a:latin typeface="Times New Roman" charset="0"/>
                <a:cs typeface="Times New Roman" charset="0"/>
              </a:defRPr>
            </a:lvl1pPr>
          </a:lstStyle>
          <a:p>
            <a:pPr>
              <a:defRPr/>
            </a:pPr>
            <a:endParaRPr lang="en-GB"/>
          </a:p>
        </p:txBody>
      </p:sp>
      <p:sp>
        <p:nvSpPr>
          <p:cNvPr id="15363" name="Rectangle 3"/>
          <p:cNvSpPr>
            <a:spLocks noGrp="1" noChangeArrowheads="1"/>
          </p:cNvSpPr>
          <p:nvPr>
            <p:ph type="dt" idx="1"/>
          </p:nvPr>
        </p:nvSpPr>
        <p:spPr bwMode="auto">
          <a:xfrm>
            <a:off x="3896096" y="1"/>
            <a:ext cx="2979367" cy="465087"/>
          </a:xfrm>
          <a:prstGeom prst="rect">
            <a:avLst/>
          </a:prstGeom>
          <a:noFill/>
          <a:ln w="9525">
            <a:noFill/>
            <a:miter lim="800000"/>
            <a:headEnd/>
            <a:tailEnd/>
          </a:ln>
          <a:effectLst/>
        </p:spPr>
        <p:txBody>
          <a:bodyPr vert="horz" wrap="square" lIns="89428" tIns="44713" rIns="89428" bIns="44713" numCol="1" anchor="t" anchorCtr="0" compatLnSpc="1">
            <a:prstTxWarp prst="textNoShape">
              <a:avLst/>
            </a:prstTxWarp>
          </a:bodyPr>
          <a:lstStyle>
            <a:lvl1pPr algn="r" eaLnBrk="0" hangingPunct="0">
              <a:defRPr sz="1200">
                <a:latin typeface="Times New Roman" charset="0"/>
                <a:cs typeface="Times New Roman" charset="0"/>
              </a:defRPr>
            </a:lvl1pPr>
          </a:lstStyle>
          <a:p>
            <a:pPr>
              <a:defRPr/>
            </a:pPr>
            <a:endParaRPr lang="en-GB"/>
          </a:p>
        </p:txBody>
      </p:sp>
      <p:sp>
        <p:nvSpPr>
          <p:cNvPr id="28676" name="Rectangle 4"/>
          <p:cNvSpPr>
            <a:spLocks noGrp="1" noRot="1" noChangeAspect="1" noChangeArrowheads="1" noTextEdit="1"/>
          </p:cNvSpPr>
          <p:nvPr>
            <p:ph type="sldImg" idx="2"/>
          </p:nvPr>
        </p:nvSpPr>
        <p:spPr bwMode="auto">
          <a:xfrm>
            <a:off x="1109663" y="698500"/>
            <a:ext cx="4654550" cy="34925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5" name="Rectangle 5"/>
          <p:cNvSpPr>
            <a:spLocks noGrp="1" noChangeArrowheads="1"/>
          </p:cNvSpPr>
          <p:nvPr>
            <p:ph type="body" sz="quarter" idx="3"/>
          </p:nvPr>
        </p:nvSpPr>
        <p:spPr bwMode="auto">
          <a:xfrm>
            <a:off x="916729" y="4425182"/>
            <a:ext cx="5042006" cy="4191877"/>
          </a:xfrm>
          <a:prstGeom prst="rect">
            <a:avLst/>
          </a:prstGeom>
          <a:noFill/>
          <a:ln w="9525">
            <a:noFill/>
            <a:miter lim="800000"/>
            <a:headEnd/>
            <a:tailEnd/>
          </a:ln>
          <a:effectLst/>
        </p:spPr>
        <p:txBody>
          <a:bodyPr vert="horz" wrap="square" lIns="89428" tIns="44713" rIns="89428" bIns="4471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15366" name="Rectangle 6"/>
          <p:cNvSpPr>
            <a:spLocks noGrp="1" noChangeArrowheads="1"/>
          </p:cNvSpPr>
          <p:nvPr>
            <p:ph type="ftr" sz="quarter" idx="4"/>
          </p:nvPr>
        </p:nvSpPr>
        <p:spPr bwMode="auto">
          <a:xfrm>
            <a:off x="2" y="8850364"/>
            <a:ext cx="2979367" cy="465087"/>
          </a:xfrm>
          <a:prstGeom prst="rect">
            <a:avLst/>
          </a:prstGeom>
          <a:noFill/>
          <a:ln w="9525">
            <a:noFill/>
            <a:miter lim="800000"/>
            <a:headEnd/>
            <a:tailEnd/>
          </a:ln>
          <a:effectLst/>
        </p:spPr>
        <p:txBody>
          <a:bodyPr vert="horz" wrap="square" lIns="89428" tIns="44713" rIns="89428" bIns="44713" numCol="1" anchor="b" anchorCtr="0" compatLnSpc="1">
            <a:prstTxWarp prst="textNoShape">
              <a:avLst/>
            </a:prstTxWarp>
          </a:bodyPr>
          <a:lstStyle>
            <a:lvl1pPr eaLnBrk="0" hangingPunct="0">
              <a:defRPr sz="1200">
                <a:latin typeface="Times New Roman" charset="0"/>
                <a:cs typeface="Times New Roman" charset="0"/>
              </a:defRPr>
            </a:lvl1pPr>
          </a:lstStyle>
          <a:p>
            <a:pPr>
              <a:defRPr/>
            </a:pPr>
            <a:endParaRPr lang="en-GB"/>
          </a:p>
        </p:txBody>
      </p:sp>
      <p:sp>
        <p:nvSpPr>
          <p:cNvPr id="15367" name="Rectangle 7"/>
          <p:cNvSpPr>
            <a:spLocks noGrp="1" noChangeArrowheads="1"/>
          </p:cNvSpPr>
          <p:nvPr>
            <p:ph type="sldNum" sz="quarter" idx="5"/>
          </p:nvPr>
        </p:nvSpPr>
        <p:spPr bwMode="auto">
          <a:xfrm>
            <a:off x="3896096" y="8850364"/>
            <a:ext cx="2979367" cy="465087"/>
          </a:xfrm>
          <a:prstGeom prst="rect">
            <a:avLst/>
          </a:prstGeom>
          <a:noFill/>
          <a:ln w="9525">
            <a:noFill/>
            <a:miter lim="800000"/>
            <a:headEnd/>
            <a:tailEnd/>
          </a:ln>
          <a:effectLst/>
        </p:spPr>
        <p:txBody>
          <a:bodyPr vert="horz" wrap="square" lIns="89428" tIns="44713" rIns="89428" bIns="44713" numCol="1" anchor="b" anchorCtr="0" compatLnSpc="1">
            <a:prstTxWarp prst="textNoShape">
              <a:avLst/>
            </a:prstTxWarp>
          </a:bodyPr>
          <a:lstStyle>
            <a:lvl1pPr algn="r" eaLnBrk="0" hangingPunct="0">
              <a:defRPr sz="1200">
                <a:latin typeface="Times New Roman" charset="0"/>
                <a:cs typeface="Times New Roman" charset="0"/>
              </a:defRPr>
            </a:lvl1pPr>
          </a:lstStyle>
          <a:p>
            <a:pPr>
              <a:defRPr/>
            </a:pPr>
            <a:fld id="{DADE08EF-D1AA-4217-B264-AB8E710D23BC}" type="slidenum">
              <a:rPr lang="en-GB"/>
              <a:pPr>
                <a:defRPr/>
              </a:pPr>
              <a:t>‹#›</a:t>
            </a:fld>
            <a:endParaRPr lang="en-GB"/>
          </a:p>
        </p:txBody>
      </p:sp>
    </p:spTree>
    <p:extLst>
      <p:ext uri="{BB962C8B-B14F-4D97-AF65-F5344CB8AC3E}">
        <p14:creationId xmlns:p14="http://schemas.microsoft.com/office/powerpoint/2010/main" val="319016607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300">
                <a:solidFill>
                  <a:schemeClr val="tx1"/>
                </a:solidFill>
                <a:latin typeface="Times New Roman" pitchFamily="18" charset="0"/>
                <a:cs typeface="Times New Roman" pitchFamily="18" charset="0"/>
              </a:defRPr>
            </a:lvl1pPr>
            <a:lvl2pPr marL="726596" indent="-279460" eaLnBrk="0" hangingPunct="0">
              <a:defRPr sz="2300">
                <a:solidFill>
                  <a:schemeClr val="tx1"/>
                </a:solidFill>
                <a:latin typeface="Times New Roman" pitchFamily="18" charset="0"/>
                <a:cs typeface="Times New Roman" pitchFamily="18" charset="0"/>
              </a:defRPr>
            </a:lvl2pPr>
            <a:lvl3pPr marL="1117840" indent="-223568" eaLnBrk="0" hangingPunct="0">
              <a:defRPr sz="2300">
                <a:solidFill>
                  <a:schemeClr val="tx1"/>
                </a:solidFill>
                <a:latin typeface="Times New Roman" pitchFamily="18" charset="0"/>
                <a:cs typeface="Times New Roman" pitchFamily="18" charset="0"/>
              </a:defRPr>
            </a:lvl3pPr>
            <a:lvl4pPr marL="1564977" indent="-223568" eaLnBrk="0" hangingPunct="0">
              <a:defRPr sz="2300">
                <a:solidFill>
                  <a:schemeClr val="tx1"/>
                </a:solidFill>
                <a:latin typeface="Times New Roman" pitchFamily="18" charset="0"/>
                <a:cs typeface="Times New Roman" pitchFamily="18" charset="0"/>
              </a:defRPr>
            </a:lvl4pPr>
            <a:lvl5pPr marL="2012113" indent="-223568" eaLnBrk="0" hangingPunct="0">
              <a:defRPr sz="2300">
                <a:solidFill>
                  <a:schemeClr val="tx1"/>
                </a:solidFill>
                <a:latin typeface="Times New Roman" pitchFamily="18" charset="0"/>
                <a:cs typeface="Times New Roman" pitchFamily="18" charset="0"/>
              </a:defRPr>
            </a:lvl5pPr>
            <a:lvl6pPr marL="2459249" indent="-223568" eaLnBrk="0" fontAlgn="base" hangingPunct="0">
              <a:spcBef>
                <a:spcPct val="0"/>
              </a:spcBef>
              <a:spcAft>
                <a:spcPct val="0"/>
              </a:spcAft>
              <a:defRPr sz="2300">
                <a:solidFill>
                  <a:schemeClr val="tx1"/>
                </a:solidFill>
                <a:latin typeface="Times New Roman" pitchFamily="18" charset="0"/>
                <a:cs typeface="Times New Roman" pitchFamily="18" charset="0"/>
              </a:defRPr>
            </a:lvl6pPr>
            <a:lvl7pPr marL="2906386" indent="-223568" eaLnBrk="0" fontAlgn="base" hangingPunct="0">
              <a:spcBef>
                <a:spcPct val="0"/>
              </a:spcBef>
              <a:spcAft>
                <a:spcPct val="0"/>
              </a:spcAft>
              <a:defRPr sz="2300">
                <a:solidFill>
                  <a:schemeClr val="tx1"/>
                </a:solidFill>
                <a:latin typeface="Times New Roman" pitchFamily="18" charset="0"/>
                <a:cs typeface="Times New Roman" pitchFamily="18" charset="0"/>
              </a:defRPr>
            </a:lvl7pPr>
            <a:lvl8pPr marL="3353521" indent="-223568" eaLnBrk="0" fontAlgn="base" hangingPunct="0">
              <a:spcBef>
                <a:spcPct val="0"/>
              </a:spcBef>
              <a:spcAft>
                <a:spcPct val="0"/>
              </a:spcAft>
              <a:defRPr sz="2300">
                <a:solidFill>
                  <a:schemeClr val="tx1"/>
                </a:solidFill>
                <a:latin typeface="Times New Roman" pitchFamily="18" charset="0"/>
                <a:cs typeface="Times New Roman" pitchFamily="18" charset="0"/>
              </a:defRPr>
            </a:lvl8pPr>
            <a:lvl9pPr marL="3800658" indent="-223568" eaLnBrk="0" fontAlgn="base" hangingPunct="0">
              <a:spcBef>
                <a:spcPct val="0"/>
              </a:spcBef>
              <a:spcAft>
                <a:spcPct val="0"/>
              </a:spcAft>
              <a:defRPr sz="2300">
                <a:solidFill>
                  <a:schemeClr val="tx1"/>
                </a:solidFill>
                <a:latin typeface="Times New Roman" pitchFamily="18" charset="0"/>
                <a:cs typeface="Times New Roman" pitchFamily="18" charset="0"/>
              </a:defRPr>
            </a:lvl9pPr>
          </a:lstStyle>
          <a:p>
            <a:fld id="{96AD1B8B-54DD-488A-8086-D09F6C6B1EA5}" type="slidenum">
              <a:rPr lang="en-GB" sz="1200"/>
              <a:pPr/>
              <a:t>1</a:t>
            </a:fld>
            <a:endParaRPr lang="en-GB" sz="1200"/>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dirty="0"/>
              <a:t>The Three Principal Aspects of the Path are Renunciation, Bodhicitta and Wisdom.</a:t>
            </a:r>
          </a:p>
          <a:p>
            <a:r>
              <a:rPr lang="en-GB" dirty="0"/>
              <a:t>By contemplating the preliminaries we develop renunciation.</a:t>
            </a:r>
          </a:p>
          <a:p>
            <a:endParaRPr lang="en-GB" dirty="0"/>
          </a:p>
          <a:p>
            <a:r>
              <a:rPr lang="en-GB" dirty="0"/>
              <a:t>This session we’re getting an overview of the other two principal aspects of the path  - Wisdom and Bodhicitta</a:t>
            </a:r>
          </a:p>
          <a:p>
            <a:endParaRPr lang="en-GB" dirty="0"/>
          </a:p>
          <a:p>
            <a:r>
              <a:rPr kumimoji="1" lang="en-US" sz="1200" b="1" kern="1200" dirty="0">
                <a:solidFill>
                  <a:schemeClr val="tx1"/>
                </a:solidFill>
                <a:effectLst/>
                <a:latin typeface="Times New Roman" charset="0"/>
                <a:ea typeface="+mn-ea"/>
                <a:cs typeface="+mn-cs"/>
              </a:rPr>
              <a:t>The place of Emptiness in Buddha’s teachings </a:t>
            </a:r>
          </a:p>
          <a:p>
            <a:r>
              <a:rPr kumimoji="1" lang="en-US" sz="1200" b="1" kern="1200" dirty="0">
                <a:solidFill>
                  <a:schemeClr val="tx1"/>
                </a:solidFill>
                <a:effectLst/>
                <a:latin typeface="Times New Roman" charset="0"/>
                <a:ea typeface="+mn-ea"/>
                <a:cs typeface="+mn-cs"/>
              </a:rPr>
              <a:t>3 Principal Aspects of the Path</a:t>
            </a:r>
            <a:endParaRPr kumimoji="1" lang="en-GB" sz="1200" kern="1200" dirty="0">
              <a:solidFill>
                <a:schemeClr val="tx1"/>
              </a:solidFill>
              <a:effectLst/>
              <a:latin typeface="Times New Roman" charset="0"/>
              <a:ea typeface="+mn-ea"/>
              <a:cs typeface="+mn-cs"/>
            </a:endParaRPr>
          </a:p>
          <a:p>
            <a:r>
              <a:rPr kumimoji="1" lang="en-US" sz="1200" b="1" kern="1200" dirty="0">
                <a:solidFill>
                  <a:schemeClr val="tx1"/>
                </a:solidFill>
                <a:effectLst/>
                <a:latin typeface="Times New Roman" charset="0"/>
                <a:ea typeface="+mn-ea"/>
                <a:cs typeface="+mn-cs"/>
              </a:rPr>
              <a:t>Renunciation</a:t>
            </a:r>
            <a:r>
              <a:rPr kumimoji="1" lang="en-US" sz="1200" kern="1200" dirty="0">
                <a:solidFill>
                  <a:schemeClr val="tx1"/>
                </a:solidFill>
                <a:effectLst/>
                <a:latin typeface="Times New Roman" charset="0"/>
                <a:ea typeface="+mn-ea"/>
                <a:cs typeface="+mn-cs"/>
              </a:rPr>
              <a:t> recognizes that life is samsara and focuses on an inner life (</a:t>
            </a:r>
            <a:r>
              <a:rPr kumimoji="1" lang="en-US" sz="1200" kern="1200" dirty="0" err="1">
                <a:solidFill>
                  <a:schemeClr val="tx1"/>
                </a:solidFill>
                <a:effectLst/>
                <a:latin typeface="Times New Roman" charset="0"/>
                <a:ea typeface="+mn-ea"/>
                <a:cs typeface="+mn-cs"/>
              </a:rPr>
              <a:t>Nangpa</a:t>
            </a:r>
            <a:r>
              <a:rPr kumimoji="1" lang="en-US" sz="1200" kern="1200" dirty="0">
                <a:solidFill>
                  <a:schemeClr val="tx1"/>
                </a:solidFill>
                <a:effectLst/>
                <a:latin typeface="Times New Roman" charset="0"/>
                <a:ea typeface="+mn-ea"/>
                <a:cs typeface="+mn-cs"/>
              </a:rPr>
              <a:t>)</a:t>
            </a:r>
          </a:p>
          <a:p>
            <a:r>
              <a:rPr kumimoji="1" lang="en-US" sz="1200" kern="1200" dirty="0">
                <a:solidFill>
                  <a:schemeClr val="tx1"/>
                </a:solidFill>
                <a:effectLst/>
                <a:latin typeface="Times New Roman" charset="0"/>
                <a:ea typeface="+mn-ea"/>
                <a:cs typeface="+mn-cs"/>
              </a:rPr>
              <a:t>You are now </a:t>
            </a:r>
            <a:r>
              <a:rPr kumimoji="1" lang="en-US" sz="1200" kern="1200" dirty="0" err="1">
                <a:solidFill>
                  <a:schemeClr val="tx1"/>
                </a:solidFill>
                <a:effectLst/>
                <a:latin typeface="Times New Roman" charset="0"/>
                <a:ea typeface="+mn-ea"/>
                <a:cs typeface="+mn-cs"/>
              </a:rPr>
              <a:t>practising</a:t>
            </a:r>
            <a:r>
              <a:rPr kumimoji="1" lang="en-US" sz="1200" kern="1200" dirty="0">
                <a:solidFill>
                  <a:schemeClr val="tx1"/>
                </a:solidFill>
                <a:effectLst/>
                <a:latin typeface="Times New Roman" charset="0"/>
                <a:ea typeface="+mn-ea"/>
                <a:cs typeface="+mn-cs"/>
              </a:rPr>
              <a:t> </a:t>
            </a:r>
            <a:r>
              <a:rPr kumimoji="1" lang="en-US" sz="1200" kern="1200" dirty="0" err="1">
                <a:solidFill>
                  <a:schemeClr val="tx1"/>
                </a:solidFill>
                <a:effectLst/>
                <a:latin typeface="Times New Roman" charset="0"/>
                <a:ea typeface="+mn-ea"/>
                <a:cs typeface="+mn-cs"/>
              </a:rPr>
              <a:t>Nangpas</a:t>
            </a:r>
            <a:r>
              <a:rPr kumimoji="1" lang="en-US" sz="1200" kern="1200" dirty="0">
                <a:solidFill>
                  <a:schemeClr val="tx1"/>
                </a:solidFill>
                <a:effectLst/>
                <a:latin typeface="Times New Roman" charset="0"/>
                <a:ea typeface="+mn-ea"/>
                <a:cs typeface="+mn-cs"/>
              </a:rPr>
              <a:t>!</a:t>
            </a:r>
            <a:endParaRPr kumimoji="1" lang="en-GB" sz="1200" kern="1200" dirty="0">
              <a:solidFill>
                <a:schemeClr val="tx1"/>
              </a:solidFill>
              <a:effectLst/>
              <a:latin typeface="Times New Roman" charset="0"/>
              <a:ea typeface="+mn-ea"/>
              <a:cs typeface="+mn-cs"/>
            </a:endParaRPr>
          </a:p>
          <a:p>
            <a:r>
              <a:rPr kumimoji="1" lang="en-US" sz="1200" b="1" kern="1200" dirty="0">
                <a:solidFill>
                  <a:schemeClr val="tx1"/>
                </a:solidFill>
                <a:effectLst/>
                <a:latin typeface="Times New Roman" charset="0"/>
                <a:ea typeface="+mn-ea"/>
                <a:cs typeface="+mn-cs"/>
              </a:rPr>
              <a:t>Wisdom</a:t>
            </a:r>
            <a:r>
              <a:rPr kumimoji="1" lang="en-US" sz="1200" kern="1200" dirty="0">
                <a:solidFill>
                  <a:schemeClr val="tx1"/>
                </a:solidFill>
                <a:effectLst/>
                <a:latin typeface="Times New Roman" charset="0"/>
                <a:ea typeface="+mn-ea"/>
                <a:cs typeface="+mn-cs"/>
              </a:rPr>
              <a:t> is then the goal and how to attain it. Hence teachings on Emptiness to destroy self-grasping</a:t>
            </a:r>
            <a:endParaRPr kumimoji="1" lang="en-GB" sz="1200" kern="1200" dirty="0">
              <a:solidFill>
                <a:schemeClr val="tx1"/>
              </a:solidFill>
              <a:effectLst/>
              <a:latin typeface="Times New Roman" charset="0"/>
              <a:ea typeface="+mn-ea"/>
              <a:cs typeface="+mn-cs"/>
            </a:endParaRPr>
          </a:p>
          <a:p>
            <a:r>
              <a:rPr kumimoji="1" lang="en-US" sz="1200" b="1" kern="1200" dirty="0">
                <a:solidFill>
                  <a:schemeClr val="tx1"/>
                </a:solidFill>
                <a:effectLst/>
                <a:latin typeface="Times New Roman" charset="0"/>
                <a:ea typeface="+mn-ea"/>
                <a:cs typeface="+mn-cs"/>
              </a:rPr>
              <a:t>Bodhicitta</a:t>
            </a:r>
            <a:r>
              <a:rPr kumimoji="1" lang="en-US" sz="1200" kern="1200" dirty="0">
                <a:solidFill>
                  <a:schemeClr val="tx1"/>
                </a:solidFill>
                <a:effectLst/>
                <a:latin typeface="Times New Roman" charset="0"/>
                <a:ea typeface="+mn-ea"/>
                <a:cs typeface="+mn-cs"/>
              </a:rPr>
              <a:t> – is the method for destroying self-cherishing</a:t>
            </a:r>
          </a:p>
          <a:p>
            <a:endParaRPr kumimoji="1" lang="en-US" sz="1200" kern="1200" dirty="0">
              <a:solidFill>
                <a:schemeClr val="tx1"/>
              </a:solidFill>
              <a:effectLst/>
              <a:latin typeface="Times New Roman" charset="0"/>
              <a:ea typeface="+mn-ea"/>
              <a:cs typeface="+mn-cs"/>
            </a:endParaRPr>
          </a:p>
          <a:p>
            <a:r>
              <a:rPr kumimoji="1" lang="en-US" sz="1200" kern="1200" dirty="0">
                <a:solidFill>
                  <a:schemeClr val="tx1"/>
                </a:solidFill>
                <a:effectLst/>
                <a:latin typeface="Times New Roman" charset="0"/>
                <a:ea typeface="+mn-ea"/>
                <a:cs typeface="+mn-cs"/>
              </a:rPr>
              <a:t>Having the right view is the prerequisite of the training. The correct view of emptiness – the realization of emptiness must be dissolved and released in itself. </a:t>
            </a:r>
            <a:r>
              <a:rPr kumimoji="1" lang="en-US" sz="1200" b="1" i="1" kern="1200" dirty="0">
                <a:solidFill>
                  <a:schemeClr val="tx1"/>
                </a:solidFill>
                <a:effectLst/>
                <a:latin typeface="Times New Roman" charset="0"/>
                <a:ea typeface="+mn-ea"/>
                <a:cs typeface="+mn-cs"/>
              </a:rPr>
              <a:t>“ Let even the antidote (opponent force) be freed in its own place. “</a:t>
            </a:r>
          </a:p>
          <a:p>
            <a:r>
              <a:rPr kumimoji="1" lang="en-US" sz="1200" kern="1200" dirty="0">
                <a:solidFill>
                  <a:schemeClr val="tx1"/>
                </a:solidFill>
                <a:effectLst/>
                <a:latin typeface="Times New Roman" charset="0"/>
                <a:ea typeface="+mn-ea"/>
                <a:cs typeface="+mn-cs"/>
              </a:rPr>
              <a:t>“Alaya” – unborn awareness –  home – a level of consciousness that is free from comings and goings “Thoughts are like tourists, they come and they go. Your mind is the permanent resident.” Lama Yeshe.</a:t>
            </a:r>
          </a:p>
          <a:p>
            <a:r>
              <a:rPr kumimoji="1" lang="en-US" sz="1200" kern="1200" dirty="0" err="1">
                <a:solidFill>
                  <a:schemeClr val="tx1"/>
                </a:solidFill>
                <a:effectLst/>
                <a:latin typeface="Times New Roman" charset="0"/>
                <a:ea typeface="+mn-ea"/>
                <a:cs typeface="+mn-cs"/>
              </a:rPr>
              <a:t>Practise</a:t>
            </a:r>
            <a:r>
              <a:rPr kumimoji="1" lang="en-US" sz="1200" kern="1200" dirty="0">
                <a:solidFill>
                  <a:schemeClr val="tx1"/>
                </a:solidFill>
                <a:effectLst/>
                <a:latin typeface="Times New Roman" charset="0"/>
                <a:ea typeface="+mn-ea"/>
                <a:cs typeface="+mn-cs"/>
              </a:rPr>
              <a:t> being in space-like meditative equipoise. </a:t>
            </a:r>
          </a:p>
          <a:p>
            <a:r>
              <a:rPr kumimoji="1" lang="en-US" sz="1200" kern="1200" dirty="0">
                <a:solidFill>
                  <a:schemeClr val="tx1"/>
                </a:solidFill>
                <a:effectLst/>
                <a:latin typeface="Times New Roman" charset="0"/>
                <a:ea typeface="+mn-ea"/>
                <a:cs typeface="+mn-cs"/>
              </a:rPr>
              <a:t>Keep the mind in the direct negation of independent self-existence of both ego and the self’s identity of external phenomena.</a:t>
            </a:r>
            <a:endParaRPr lang="en-GB" dirty="0"/>
          </a:p>
        </p:txBody>
      </p:sp>
    </p:spTree>
    <p:extLst>
      <p:ext uri="{BB962C8B-B14F-4D97-AF65-F5344CB8AC3E}">
        <p14:creationId xmlns:p14="http://schemas.microsoft.com/office/powerpoint/2010/main" val="24953574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0" dirty="0" err="1"/>
              <a:t>B’citta</a:t>
            </a:r>
            <a:r>
              <a:rPr lang="en-GB" b="0" dirty="0"/>
              <a:t> and wisdom</a:t>
            </a:r>
            <a:r>
              <a:rPr lang="en-GB" b="0" baseline="0" dirty="0"/>
              <a:t> are known as the two wings of enlightened mind</a:t>
            </a:r>
            <a:endParaRPr lang="en-GB" b="0" dirty="0"/>
          </a:p>
          <a:p>
            <a:endParaRPr lang="en-GB" b="0" dirty="0"/>
          </a:p>
          <a:p>
            <a:r>
              <a:rPr lang="en-GB" b="0" dirty="0"/>
              <a:t>Fully enlightened – Wisdom and </a:t>
            </a:r>
            <a:r>
              <a:rPr lang="en-GB" b="0" dirty="0" err="1"/>
              <a:t>Bodhicitta</a:t>
            </a:r>
            <a:r>
              <a:rPr lang="en-GB" b="0" dirty="0"/>
              <a:t>. </a:t>
            </a:r>
          </a:p>
          <a:p>
            <a:r>
              <a:rPr lang="en-GB" b="0" dirty="0"/>
              <a:t>Liberation is not full enlightenment</a:t>
            </a:r>
          </a:p>
          <a:p>
            <a:r>
              <a:rPr lang="en-GB" b="0" dirty="0"/>
              <a:t>Mahayana Buddhism states that to be fully enlightened one needs to develop both qualities side by side</a:t>
            </a:r>
          </a:p>
          <a:p>
            <a:r>
              <a:rPr lang="en-GB" b="0" dirty="0" err="1"/>
              <a:t>Theravadan</a:t>
            </a:r>
            <a:r>
              <a:rPr lang="en-GB" b="0" dirty="0"/>
              <a:t> Buddhism goes for liberation first.</a:t>
            </a:r>
          </a:p>
          <a:p>
            <a:endParaRPr lang="en-GB" b="0" dirty="0"/>
          </a:p>
          <a:p>
            <a:r>
              <a:rPr lang="en-GB" b="0" dirty="0" err="1"/>
              <a:t>Shantideva’s</a:t>
            </a:r>
            <a:r>
              <a:rPr lang="en-GB" b="0" dirty="0"/>
              <a:t> Guide to the Bodhisattva Way of Life</a:t>
            </a:r>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en-GB" sz="1200" i="1" kern="1200" dirty="0">
                <a:solidFill>
                  <a:schemeClr val="tx1"/>
                </a:solidFill>
                <a:effectLst/>
                <a:latin typeface="Times New Roman" charset="0"/>
                <a:ea typeface="+mn-ea"/>
                <a:cs typeface="+mn-cs"/>
              </a:rPr>
              <a:t>From Chapter 10 Master </a:t>
            </a:r>
            <a:r>
              <a:rPr kumimoji="1" lang="en-GB" sz="1200" i="1" kern="1200" dirty="0" err="1">
                <a:solidFill>
                  <a:schemeClr val="tx1"/>
                </a:solidFill>
                <a:effectLst/>
                <a:latin typeface="Times New Roman" charset="0"/>
                <a:ea typeface="+mn-ea"/>
                <a:cs typeface="+mn-cs"/>
              </a:rPr>
              <a:t>Shantideva’s</a:t>
            </a:r>
            <a:r>
              <a:rPr kumimoji="1" lang="en-GB" sz="1200" i="1" kern="1200" dirty="0">
                <a:solidFill>
                  <a:schemeClr val="tx1"/>
                </a:solidFill>
                <a:effectLst/>
                <a:latin typeface="Times New Roman" charset="0"/>
                <a:ea typeface="+mn-ea"/>
                <a:cs typeface="+mn-cs"/>
              </a:rPr>
              <a:t> </a:t>
            </a:r>
            <a:r>
              <a:rPr kumimoji="1" lang="en-GB" sz="1200" i="1" kern="1200" dirty="0" err="1">
                <a:solidFill>
                  <a:schemeClr val="tx1"/>
                </a:solidFill>
                <a:effectLst/>
                <a:latin typeface="Times New Roman" charset="0"/>
                <a:ea typeface="+mn-ea"/>
                <a:cs typeface="+mn-cs"/>
              </a:rPr>
              <a:t>Bodhicharyavatara</a:t>
            </a:r>
            <a:endParaRPr kumimoji="1" lang="en-GB" sz="1200" i="1" kern="1200" dirty="0">
              <a:solidFill>
                <a:schemeClr val="tx1"/>
              </a:solidFill>
              <a:effectLst/>
              <a:latin typeface="Times New Roman" charset="0"/>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en-GB" sz="1200" i="0" kern="1200" dirty="0">
                <a:solidFill>
                  <a:schemeClr val="tx1"/>
                </a:solidFill>
                <a:effectLst/>
                <a:latin typeface="Times New Roman" charset="0"/>
                <a:ea typeface="+mn-ea"/>
                <a:cs typeface="+mn-cs"/>
              </a:rPr>
              <a:t>700AD, Indian Buddhist monk wrote it at </a:t>
            </a:r>
            <a:r>
              <a:rPr kumimoji="1" lang="en-GB" sz="1200" i="0" kern="1200" dirty="0" err="1">
                <a:solidFill>
                  <a:schemeClr val="tx1"/>
                </a:solidFill>
                <a:effectLst/>
                <a:latin typeface="Times New Roman" charset="0"/>
                <a:ea typeface="+mn-ea"/>
                <a:cs typeface="+mn-cs"/>
              </a:rPr>
              <a:t>Nalanda</a:t>
            </a:r>
            <a:r>
              <a:rPr kumimoji="1" lang="en-GB" sz="1200" i="0" kern="1200" dirty="0">
                <a:solidFill>
                  <a:schemeClr val="tx1"/>
                </a:solidFill>
                <a:effectLst/>
                <a:latin typeface="Times New Roman" charset="0"/>
                <a:ea typeface="+mn-ea"/>
                <a:cs typeface="+mn-cs"/>
              </a:rPr>
              <a:t>.</a:t>
            </a:r>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en-GB" sz="1200" i="0" kern="1200" dirty="0">
                <a:solidFill>
                  <a:schemeClr val="tx1"/>
                </a:solidFill>
                <a:effectLst/>
                <a:latin typeface="Times New Roman" charset="0"/>
                <a:ea typeface="+mn-ea"/>
                <a:cs typeface="+mn-cs"/>
              </a:rPr>
              <a:t>Also born a Prince who renounced it all.</a:t>
            </a:r>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en-GB" sz="1200" b="0" i="0" kern="1200" dirty="0">
                <a:solidFill>
                  <a:schemeClr val="tx1"/>
                </a:solidFill>
                <a:effectLst/>
                <a:latin typeface="Times New Roman" charset="0"/>
                <a:ea typeface="+mn-ea"/>
                <a:cs typeface="+mn-cs"/>
              </a:rPr>
              <a:t>“His fellow monks observed that </a:t>
            </a:r>
            <a:r>
              <a:rPr kumimoji="1" lang="en-GB" sz="1200" b="0" i="0" kern="1200" dirty="0" err="1">
                <a:solidFill>
                  <a:schemeClr val="tx1"/>
                </a:solidFill>
                <a:effectLst/>
                <a:latin typeface="Times New Roman" charset="0"/>
                <a:ea typeface="+mn-ea"/>
                <a:cs typeface="+mn-cs"/>
              </a:rPr>
              <a:t>Shantideva</a:t>
            </a:r>
            <a:r>
              <a:rPr kumimoji="1" lang="en-GB" sz="1200" b="0" i="0" kern="1200" dirty="0">
                <a:solidFill>
                  <a:schemeClr val="tx1"/>
                </a:solidFill>
                <a:effectLst/>
                <a:latin typeface="Times New Roman" charset="0"/>
                <a:ea typeface="+mn-ea"/>
                <a:cs typeface="+mn-cs"/>
              </a:rPr>
              <a:t> seemed to spend his time doing nothing other than sleeping, eating, and wandering about. Judging him to be lazy or to be wasting the generosity of the monastery's patrons, they hatched a plan to expel him: Every week at </a:t>
            </a:r>
            <a:r>
              <a:rPr kumimoji="1" lang="en-GB" sz="1200" b="0" i="0" kern="1200" dirty="0" err="1">
                <a:solidFill>
                  <a:schemeClr val="tx1"/>
                </a:solidFill>
                <a:effectLst/>
                <a:latin typeface="Times New Roman" charset="0"/>
                <a:ea typeface="+mn-ea"/>
                <a:cs typeface="+mn-cs"/>
              </a:rPr>
              <a:t>Nalanda</a:t>
            </a:r>
            <a:r>
              <a:rPr kumimoji="1" lang="en-GB" sz="1200" b="0" i="0" kern="1200" dirty="0">
                <a:solidFill>
                  <a:schemeClr val="tx1"/>
                </a:solidFill>
                <a:effectLst/>
                <a:latin typeface="Times New Roman" charset="0"/>
                <a:ea typeface="+mn-ea"/>
                <a:cs typeface="+mn-cs"/>
              </a:rPr>
              <a:t> a public teaching was given, usually by one of the senior monks. Thinking to shame </a:t>
            </a:r>
            <a:r>
              <a:rPr kumimoji="1" lang="en-GB" sz="1200" b="0" i="0" kern="1200" dirty="0" err="1">
                <a:solidFill>
                  <a:schemeClr val="tx1"/>
                </a:solidFill>
                <a:effectLst/>
                <a:latin typeface="Times New Roman" charset="0"/>
                <a:ea typeface="+mn-ea"/>
                <a:cs typeface="+mn-cs"/>
              </a:rPr>
              <a:t>Shantideva</a:t>
            </a:r>
            <a:r>
              <a:rPr kumimoji="1" lang="en-GB" sz="1200" b="0" i="0" kern="1200" dirty="0">
                <a:solidFill>
                  <a:schemeClr val="tx1"/>
                </a:solidFill>
                <a:effectLst/>
                <a:latin typeface="Times New Roman" charset="0"/>
                <a:ea typeface="+mn-ea"/>
                <a:cs typeface="+mn-cs"/>
              </a:rPr>
              <a:t> into leaving, the monks requested that </a:t>
            </a:r>
            <a:r>
              <a:rPr kumimoji="1" lang="en-GB" sz="1200" b="0" i="1" kern="1200" dirty="0">
                <a:solidFill>
                  <a:schemeClr val="tx1"/>
                </a:solidFill>
                <a:effectLst/>
                <a:latin typeface="Times New Roman" charset="0"/>
                <a:ea typeface="+mn-ea"/>
                <a:cs typeface="+mn-cs"/>
              </a:rPr>
              <a:t>he</a:t>
            </a:r>
            <a:r>
              <a:rPr kumimoji="1" lang="en-GB" sz="1200" b="0" i="0" kern="1200" dirty="0">
                <a:solidFill>
                  <a:schemeClr val="tx1"/>
                </a:solidFill>
                <a:effectLst/>
                <a:latin typeface="Times New Roman" charset="0"/>
                <a:ea typeface="+mn-ea"/>
                <a:cs typeface="+mn-cs"/>
              </a:rPr>
              <a:t> give the weekly teaching. After declining their first few requests, to their surprise, he finally agreed. On the appointed day, he took his place on the teaching throne set up in front of the monastery. He asked those congregated if they would rather hear a well-known teaching or one they had never heard before. Curious, and perhaps hopeful at the prospect of </a:t>
            </a:r>
            <a:r>
              <a:rPr kumimoji="1" lang="en-GB" sz="1200" b="0" i="0" kern="1200" dirty="0" err="1">
                <a:solidFill>
                  <a:schemeClr val="tx1"/>
                </a:solidFill>
                <a:effectLst/>
                <a:latin typeface="Times New Roman" charset="0"/>
                <a:ea typeface="+mn-ea"/>
                <a:cs typeface="+mn-cs"/>
              </a:rPr>
              <a:t>Shantideva</a:t>
            </a:r>
            <a:r>
              <a:rPr kumimoji="1" lang="en-GB" sz="1200" b="0" i="0" kern="1200" dirty="0">
                <a:solidFill>
                  <a:schemeClr val="tx1"/>
                </a:solidFill>
                <a:effectLst/>
                <a:latin typeface="Times New Roman" charset="0"/>
                <a:ea typeface="+mn-ea"/>
                <a:cs typeface="+mn-cs"/>
              </a:rPr>
              <a:t> demonstrating his lack of knowledge and diligence in front of a large audience, they asked for a new teaching.</a:t>
            </a:r>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en-GB" sz="1200" b="0" i="0" kern="1200" dirty="0">
                <a:solidFill>
                  <a:schemeClr val="tx1"/>
                </a:solidFill>
                <a:effectLst/>
                <a:latin typeface="Times New Roman" charset="0"/>
                <a:ea typeface="+mn-ea"/>
                <a:cs typeface="+mn-cs"/>
              </a:rPr>
              <a:t>And they were amazed.”</a:t>
            </a:r>
            <a:endParaRPr kumimoji="1" lang="en-GB" sz="1200" kern="1200" dirty="0">
              <a:solidFill>
                <a:schemeClr val="tx1"/>
              </a:solidFill>
              <a:effectLst/>
              <a:latin typeface="Times New Roman" charset="0"/>
              <a:ea typeface="+mn-ea"/>
              <a:cs typeface="+mn-cs"/>
            </a:endParaRPr>
          </a:p>
          <a:p>
            <a:endParaRPr lang="en-GB" b="0" dirty="0"/>
          </a:p>
        </p:txBody>
      </p:sp>
      <p:sp>
        <p:nvSpPr>
          <p:cNvPr id="4" name="Slide Number Placeholder 3"/>
          <p:cNvSpPr>
            <a:spLocks noGrp="1"/>
          </p:cNvSpPr>
          <p:nvPr>
            <p:ph type="sldNum" sz="quarter" idx="10"/>
          </p:nvPr>
        </p:nvSpPr>
        <p:spPr/>
        <p:txBody>
          <a:bodyPr/>
          <a:lstStyle/>
          <a:p>
            <a:pPr>
              <a:defRPr/>
            </a:pPr>
            <a:fld id="{DADE08EF-D1AA-4217-B264-AB8E710D23BC}" type="slidenum">
              <a:rPr lang="en-GB" smtClean="0"/>
              <a:pPr>
                <a:defRPr/>
              </a:pPr>
              <a:t>10</a:t>
            </a:fld>
            <a:endParaRPr lang="en-GB"/>
          </a:p>
        </p:txBody>
      </p:sp>
    </p:spTree>
    <p:extLst>
      <p:ext uri="{BB962C8B-B14F-4D97-AF65-F5344CB8AC3E}">
        <p14:creationId xmlns:p14="http://schemas.microsoft.com/office/powerpoint/2010/main" val="15977508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A46D27-DE16-0E54-A581-FA1D58741CD8}"/>
            </a:ext>
          </a:extLst>
        </p:cNvPr>
        <p:cNvGrpSpPr/>
        <p:nvPr/>
      </p:nvGrpSpPr>
      <p:grpSpPr>
        <a:xfrm>
          <a:off x="0" y="0"/>
          <a:ext cx="0" cy="0"/>
          <a:chOff x="0" y="0"/>
          <a:chExt cx="0" cy="0"/>
        </a:xfrm>
      </p:grpSpPr>
      <p:sp>
        <p:nvSpPr>
          <p:cNvPr id="29698" name="Rectangle 7">
            <a:extLst>
              <a:ext uri="{FF2B5EF4-FFF2-40B4-BE49-F238E27FC236}">
                <a16:creationId xmlns:a16="http://schemas.microsoft.com/office/drawing/2014/main" id="{9779ECCF-2024-E11C-3874-790FC11CBC2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300">
                <a:solidFill>
                  <a:schemeClr val="tx1"/>
                </a:solidFill>
                <a:latin typeface="Times New Roman" pitchFamily="18" charset="0"/>
                <a:cs typeface="Times New Roman" pitchFamily="18" charset="0"/>
              </a:defRPr>
            </a:lvl1pPr>
            <a:lvl2pPr marL="726596" indent="-279460" eaLnBrk="0" hangingPunct="0">
              <a:defRPr sz="2300">
                <a:solidFill>
                  <a:schemeClr val="tx1"/>
                </a:solidFill>
                <a:latin typeface="Times New Roman" pitchFamily="18" charset="0"/>
                <a:cs typeface="Times New Roman" pitchFamily="18" charset="0"/>
              </a:defRPr>
            </a:lvl2pPr>
            <a:lvl3pPr marL="1117840" indent="-223568" eaLnBrk="0" hangingPunct="0">
              <a:defRPr sz="2300">
                <a:solidFill>
                  <a:schemeClr val="tx1"/>
                </a:solidFill>
                <a:latin typeface="Times New Roman" pitchFamily="18" charset="0"/>
                <a:cs typeface="Times New Roman" pitchFamily="18" charset="0"/>
              </a:defRPr>
            </a:lvl3pPr>
            <a:lvl4pPr marL="1564977" indent="-223568" eaLnBrk="0" hangingPunct="0">
              <a:defRPr sz="2300">
                <a:solidFill>
                  <a:schemeClr val="tx1"/>
                </a:solidFill>
                <a:latin typeface="Times New Roman" pitchFamily="18" charset="0"/>
                <a:cs typeface="Times New Roman" pitchFamily="18" charset="0"/>
              </a:defRPr>
            </a:lvl4pPr>
            <a:lvl5pPr marL="2012113" indent="-223568" eaLnBrk="0" hangingPunct="0">
              <a:defRPr sz="2300">
                <a:solidFill>
                  <a:schemeClr val="tx1"/>
                </a:solidFill>
                <a:latin typeface="Times New Roman" pitchFamily="18" charset="0"/>
                <a:cs typeface="Times New Roman" pitchFamily="18" charset="0"/>
              </a:defRPr>
            </a:lvl5pPr>
            <a:lvl6pPr marL="2459249" indent="-223568" eaLnBrk="0" fontAlgn="base" hangingPunct="0">
              <a:spcBef>
                <a:spcPct val="0"/>
              </a:spcBef>
              <a:spcAft>
                <a:spcPct val="0"/>
              </a:spcAft>
              <a:defRPr sz="2300">
                <a:solidFill>
                  <a:schemeClr val="tx1"/>
                </a:solidFill>
                <a:latin typeface="Times New Roman" pitchFamily="18" charset="0"/>
                <a:cs typeface="Times New Roman" pitchFamily="18" charset="0"/>
              </a:defRPr>
            </a:lvl6pPr>
            <a:lvl7pPr marL="2906386" indent="-223568" eaLnBrk="0" fontAlgn="base" hangingPunct="0">
              <a:spcBef>
                <a:spcPct val="0"/>
              </a:spcBef>
              <a:spcAft>
                <a:spcPct val="0"/>
              </a:spcAft>
              <a:defRPr sz="2300">
                <a:solidFill>
                  <a:schemeClr val="tx1"/>
                </a:solidFill>
                <a:latin typeface="Times New Roman" pitchFamily="18" charset="0"/>
                <a:cs typeface="Times New Roman" pitchFamily="18" charset="0"/>
              </a:defRPr>
            </a:lvl7pPr>
            <a:lvl8pPr marL="3353521" indent="-223568" eaLnBrk="0" fontAlgn="base" hangingPunct="0">
              <a:spcBef>
                <a:spcPct val="0"/>
              </a:spcBef>
              <a:spcAft>
                <a:spcPct val="0"/>
              </a:spcAft>
              <a:defRPr sz="2300">
                <a:solidFill>
                  <a:schemeClr val="tx1"/>
                </a:solidFill>
                <a:latin typeface="Times New Roman" pitchFamily="18" charset="0"/>
                <a:cs typeface="Times New Roman" pitchFamily="18" charset="0"/>
              </a:defRPr>
            </a:lvl8pPr>
            <a:lvl9pPr marL="3800658" indent="-223568" eaLnBrk="0" fontAlgn="base" hangingPunct="0">
              <a:spcBef>
                <a:spcPct val="0"/>
              </a:spcBef>
              <a:spcAft>
                <a:spcPct val="0"/>
              </a:spcAft>
              <a:defRPr sz="2300">
                <a:solidFill>
                  <a:schemeClr val="tx1"/>
                </a:solidFill>
                <a:latin typeface="Times New Roman" pitchFamily="18" charset="0"/>
                <a:cs typeface="Times New Roman" pitchFamily="18" charset="0"/>
              </a:defRPr>
            </a:lvl9pPr>
          </a:lstStyle>
          <a:p>
            <a:fld id="{96AD1B8B-54DD-488A-8086-D09F6C6B1EA5}" type="slidenum">
              <a:rPr lang="en-GB" sz="1200"/>
              <a:pPr/>
              <a:t>2</a:t>
            </a:fld>
            <a:endParaRPr lang="en-GB" sz="1200"/>
          </a:p>
        </p:txBody>
      </p:sp>
      <p:sp>
        <p:nvSpPr>
          <p:cNvPr id="29699" name="Rectangle 2">
            <a:extLst>
              <a:ext uri="{FF2B5EF4-FFF2-40B4-BE49-F238E27FC236}">
                <a16:creationId xmlns:a16="http://schemas.microsoft.com/office/drawing/2014/main" id="{40934BAE-7B4E-B034-46D1-2A9B897846C7}"/>
              </a:ext>
            </a:extLst>
          </p:cNvPr>
          <p:cNvSpPr>
            <a:spLocks noGrp="1" noRot="1" noChangeAspect="1" noChangeArrowheads="1" noTextEdit="1"/>
          </p:cNvSpPr>
          <p:nvPr>
            <p:ph type="sldImg"/>
          </p:nvPr>
        </p:nvSpPr>
        <p:spPr>
          <a:ln/>
        </p:spPr>
      </p:sp>
      <p:sp>
        <p:nvSpPr>
          <p:cNvPr id="29700" name="Rectangle 3">
            <a:extLst>
              <a:ext uri="{FF2B5EF4-FFF2-40B4-BE49-F238E27FC236}">
                <a16:creationId xmlns:a16="http://schemas.microsoft.com/office/drawing/2014/main" id="{CB704934-E5B3-FE81-33A0-B089F013F3B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kumimoji="1" lang="en-US" sz="1200" b="1" kern="1200" dirty="0">
                <a:solidFill>
                  <a:schemeClr val="tx1"/>
                </a:solidFill>
                <a:effectLst/>
                <a:latin typeface="Times New Roman" charset="0"/>
                <a:ea typeface="+mn-ea"/>
                <a:cs typeface="+mn-cs"/>
              </a:rPr>
              <a:t>The definition of ignorance is “a consciousness conceiving inherent existence” – that which is ego-grasping.</a:t>
            </a:r>
          </a:p>
          <a:p>
            <a:endParaRPr kumimoji="1" lang="en-GB" sz="1200" kern="1200" dirty="0">
              <a:solidFill>
                <a:schemeClr val="tx1"/>
              </a:solidFill>
              <a:effectLst/>
              <a:latin typeface="Times New Roman" charset="0"/>
              <a:ea typeface="+mn-ea"/>
              <a:cs typeface="+mn-cs"/>
            </a:endParaRPr>
          </a:p>
          <a:p>
            <a:r>
              <a:rPr kumimoji="1" lang="en-US" sz="1200" b="1" i="1" kern="1200" dirty="0">
                <a:solidFill>
                  <a:schemeClr val="tx1"/>
                </a:solidFill>
                <a:effectLst/>
                <a:latin typeface="Times New Roman" charset="0"/>
                <a:ea typeface="+mn-ea"/>
                <a:cs typeface="+mn-cs"/>
              </a:rPr>
              <a:t>Wisdom</a:t>
            </a:r>
            <a:r>
              <a:rPr kumimoji="1" lang="en-US" sz="1200" kern="1200" dirty="0">
                <a:solidFill>
                  <a:schemeClr val="tx1"/>
                </a:solidFill>
                <a:effectLst/>
                <a:latin typeface="Times New Roman" charset="0"/>
                <a:ea typeface="+mn-ea"/>
                <a:cs typeface="+mn-cs"/>
              </a:rPr>
              <a:t> consciousness directly perceives the true reality of all phenomena. The destruction of the ego. It destroys the very root of our delusions.</a:t>
            </a:r>
          </a:p>
          <a:p>
            <a:endParaRPr kumimoji="1" lang="en-US" sz="1200" kern="1200" dirty="0">
              <a:solidFill>
                <a:schemeClr val="tx1"/>
              </a:solidFill>
              <a:effectLst/>
              <a:latin typeface="Times New Roman" charset="0"/>
              <a:ea typeface="+mn-ea"/>
              <a:cs typeface="+mn-cs"/>
            </a:endParaRPr>
          </a:p>
          <a:p>
            <a:r>
              <a:rPr kumimoji="1" lang="en-US" sz="1200" kern="1200" dirty="0">
                <a:solidFill>
                  <a:schemeClr val="tx1"/>
                </a:solidFill>
                <a:effectLst/>
                <a:latin typeface="Times New Roman" charset="0"/>
                <a:ea typeface="+mn-ea"/>
                <a:cs typeface="+mn-cs"/>
              </a:rPr>
              <a:t>Relative Bodhicitta is the foundation and starting point for cultivating Ultimate Bodhicitta – emphasis is on love and compassion.</a:t>
            </a:r>
          </a:p>
          <a:p>
            <a:r>
              <a:rPr kumimoji="1" lang="en-US" sz="1200" kern="1200" dirty="0">
                <a:solidFill>
                  <a:schemeClr val="tx1"/>
                </a:solidFill>
                <a:effectLst/>
                <a:latin typeface="Times New Roman" charset="0"/>
                <a:ea typeface="+mn-ea"/>
                <a:cs typeface="+mn-cs"/>
              </a:rPr>
              <a:t>It is the aspiration and commitment to achieve enlightenment for the benefit of all sentient beings.</a:t>
            </a:r>
          </a:p>
          <a:p>
            <a:r>
              <a:rPr kumimoji="1" lang="en-US" sz="1200" kern="1200" dirty="0">
                <a:solidFill>
                  <a:schemeClr val="tx1"/>
                </a:solidFill>
                <a:effectLst/>
                <a:latin typeface="Times New Roman" charset="0"/>
                <a:ea typeface="+mn-ea"/>
                <a:cs typeface="+mn-cs"/>
              </a:rPr>
              <a:t>The heartfelt wish and engaging with the actions of the 6 Perfections (</a:t>
            </a:r>
            <a:r>
              <a:rPr kumimoji="1" lang="en-US" sz="1200" b="1" kern="1200" dirty="0">
                <a:solidFill>
                  <a:schemeClr val="tx1"/>
                </a:solidFill>
                <a:effectLst/>
                <a:latin typeface="Times New Roman" charset="0"/>
                <a:ea typeface="+mn-ea"/>
                <a:cs typeface="+mn-cs"/>
              </a:rPr>
              <a:t>generosity</a:t>
            </a:r>
            <a:r>
              <a:rPr kumimoji="1" lang="en-US" sz="1200" kern="1200" dirty="0">
                <a:solidFill>
                  <a:schemeClr val="tx1"/>
                </a:solidFill>
                <a:effectLst/>
                <a:latin typeface="Times New Roman" charset="0"/>
                <a:ea typeface="+mn-ea"/>
                <a:cs typeface="+mn-cs"/>
              </a:rPr>
              <a:t>, patience, ethics, joyous effort, concentration and wisdom)</a:t>
            </a:r>
          </a:p>
          <a:p>
            <a:r>
              <a:rPr kumimoji="1" lang="en-US" sz="1200" kern="1200" dirty="0">
                <a:solidFill>
                  <a:schemeClr val="tx1"/>
                </a:solidFill>
                <a:effectLst/>
                <a:latin typeface="Times New Roman" charset="0"/>
                <a:ea typeface="+mn-ea"/>
                <a:cs typeface="+mn-cs"/>
              </a:rPr>
              <a:t>Concentration and wisdom are developed in meditation to </a:t>
            </a:r>
            <a:r>
              <a:rPr kumimoji="1" lang="en-US" sz="1200" kern="1200" dirty="0" err="1">
                <a:solidFill>
                  <a:schemeClr val="tx1"/>
                </a:solidFill>
                <a:effectLst/>
                <a:latin typeface="Times New Roman" charset="0"/>
                <a:ea typeface="+mn-ea"/>
                <a:cs typeface="+mn-cs"/>
              </a:rPr>
              <a:t>realise</a:t>
            </a:r>
            <a:r>
              <a:rPr kumimoji="1" lang="en-US" sz="1200" kern="1200" dirty="0">
                <a:solidFill>
                  <a:schemeClr val="tx1"/>
                </a:solidFill>
                <a:effectLst/>
                <a:latin typeface="Times New Roman" charset="0"/>
                <a:ea typeface="+mn-ea"/>
                <a:cs typeface="+mn-cs"/>
              </a:rPr>
              <a:t> Emptiness</a:t>
            </a:r>
          </a:p>
          <a:p>
            <a:r>
              <a:rPr kumimoji="1" lang="en-US" sz="1200" kern="1200" dirty="0">
                <a:solidFill>
                  <a:schemeClr val="tx1"/>
                </a:solidFill>
                <a:effectLst/>
                <a:latin typeface="Times New Roman" charset="0"/>
                <a:ea typeface="+mn-ea"/>
                <a:cs typeface="+mn-cs"/>
              </a:rPr>
              <a:t>Ultimate bodhicitta enriches and deepens relative bodhicitta by cutting self grasping – the emphasis is  on wisdom</a:t>
            </a:r>
          </a:p>
          <a:p>
            <a:r>
              <a:rPr kumimoji="1" lang="en-US" sz="1200" kern="1200" dirty="0">
                <a:solidFill>
                  <a:schemeClr val="tx1"/>
                </a:solidFill>
                <a:effectLst/>
                <a:latin typeface="Times New Roman" charset="0"/>
                <a:ea typeface="+mn-ea"/>
                <a:cs typeface="+mn-cs"/>
              </a:rPr>
              <a:t>The direct realization of the nature of reality and the realization that there is no fundamental separation between self and others, and all beings share the same ultimate nature. This then leads to cherishing others – equalizing and exchanging self with others</a:t>
            </a:r>
          </a:p>
          <a:p>
            <a:endParaRPr kumimoji="1" lang="en-GB" sz="1200" kern="1200" dirty="0">
              <a:solidFill>
                <a:schemeClr val="tx1"/>
              </a:solidFill>
              <a:effectLst/>
              <a:latin typeface="Times New Roman" charset="0"/>
              <a:ea typeface="+mn-ea"/>
              <a:cs typeface="+mn-cs"/>
            </a:endParaRPr>
          </a:p>
          <a:p>
            <a:pPr marL="164421" indent="-164421">
              <a:buFont typeface="Arial" panose="020B0604020202020204" pitchFamily="34" charset="0"/>
              <a:buChar char="•"/>
            </a:pPr>
            <a:r>
              <a:rPr lang="en-US" sz="1100" dirty="0"/>
              <a:t>The difference between the conventional self and self-grasping – we exist, but not in the way we think we exist</a:t>
            </a:r>
          </a:p>
          <a:p>
            <a:pPr marL="164421" indent="-164421">
              <a:buFont typeface="Arial" panose="020B0604020202020204" pitchFamily="34" charset="0"/>
              <a:buChar char="•"/>
            </a:pPr>
            <a:r>
              <a:rPr lang="en-US" sz="1100" dirty="0"/>
              <a:t>When we understand this we can start to loosen our grip on that which we think solidifies us </a:t>
            </a:r>
          </a:p>
          <a:p>
            <a:pPr marL="164421" indent="-164421">
              <a:buFont typeface="Arial" panose="020B0604020202020204" pitchFamily="34" charset="0"/>
              <a:buChar char="•"/>
            </a:pPr>
            <a:r>
              <a:rPr lang="en-US" sz="1100" dirty="0"/>
              <a:t>This</a:t>
            </a:r>
            <a:r>
              <a:rPr lang="en-US" sz="1100" baseline="0" dirty="0"/>
              <a:t> analysis loosens the grip of the ego – and weakens self-cherishing</a:t>
            </a:r>
          </a:p>
          <a:p>
            <a:pPr marL="164421" indent="-164421">
              <a:buFont typeface="Arial" panose="020B0604020202020204" pitchFamily="34" charset="0"/>
              <a:buChar char="•"/>
            </a:pPr>
            <a:r>
              <a:rPr lang="en-US" sz="1100" baseline="0" dirty="0"/>
              <a:t>Due to believing in inherent existence we create immense suffering for ourselves – by grasping and clinging onto that which we think gives us an identity </a:t>
            </a:r>
          </a:p>
          <a:p>
            <a:pPr marL="164421" indent="-164421">
              <a:buFont typeface="Arial" panose="020B0604020202020204" pitchFamily="34" charset="0"/>
              <a:buChar char="•"/>
            </a:pPr>
            <a:r>
              <a:rPr lang="en-US" sz="1100" baseline="0" dirty="0"/>
              <a:t>The valid basis for analysis is this body – our own experience of our bodies – hence the practice of 4 </a:t>
            </a:r>
            <a:r>
              <a:rPr lang="en-US" sz="1100" baseline="0" dirty="0" err="1"/>
              <a:t>mindfulnesses</a:t>
            </a:r>
            <a:r>
              <a:rPr lang="en-US" sz="1100" baseline="0" dirty="0"/>
              <a:t> (an experiential analysis of our “selves” – form, feeling, perceptions, volitions, consciousness and brings us mental stability)</a:t>
            </a:r>
          </a:p>
          <a:p>
            <a:pPr marL="164421" indent="-164421">
              <a:buFont typeface="Arial" panose="020B0604020202020204" pitchFamily="34" charset="0"/>
              <a:buChar char="•"/>
            </a:pPr>
            <a:r>
              <a:rPr lang="en-US" sz="1100" baseline="0" dirty="0"/>
              <a:t>Analysis utilizing the 4 </a:t>
            </a:r>
            <a:r>
              <a:rPr lang="en-US" sz="1100" baseline="0" dirty="0" err="1"/>
              <a:t>mindfulnesses</a:t>
            </a:r>
            <a:r>
              <a:rPr lang="en-US" sz="1100" baseline="0" dirty="0"/>
              <a:t>, helps us stabilize the mind because we are letting go of projections and focusing on what is real – presence and awareness</a:t>
            </a:r>
          </a:p>
          <a:p>
            <a:pPr marL="164421" indent="-164421">
              <a:buFont typeface="Arial" panose="020B0604020202020204" pitchFamily="34" charset="0"/>
              <a:buChar char="•"/>
            </a:pPr>
            <a:r>
              <a:rPr lang="en-US" sz="1100" baseline="0" dirty="0"/>
              <a:t>And our deluded view of reality keeps us chained to samsara as our projections lead to stories and judgments and divisions </a:t>
            </a:r>
          </a:p>
          <a:p>
            <a:pPr marL="0" indent="0">
              <a:buFont typeface="Arial" panose="020B0604020202020204" pitchFamily="34" charset="0"/>
              <a:buNone/>
            </a:pPr>
            <a:endParaRPr lang="en-US" sz="1100" baseline="0" dirty="0"/>
          </a:p>
          <a:p>
            <a:endParaRPr lang="en-GB" dirty="0"/>
          </a:p>
        </p:txBody>
      </p:sp>
    </p:spTree>
    <p:extLst>
      <p:ext uri="{BB962C8B-B14F-4D97-AF65-F5344CB8AC3E}">
        <p14:creationId xmlns:p14="http://schemas.microsoft.com/office/powerpoint/2010/main" val="4726025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300">
                <a:solidFill>
                  <a:schemeClr val="tx1"/>
                </a:solidFill>
                <a:latin typeface="Times New Roman" pitchFamily="18" charset="0"/>
                <a:cs typeface="Times New Roman" pitchFamily="18" charset="0"/>
              </a:defRPr>
            </a:lvl1pPr>
            <a:lvl2pPr marL="726596" indent="-279460" eaLnBrk="0" hangingPunct="0">
              <a:defRPr sz="2300">
                <a:solidFill>
                  <a:schemeClr val="tx1"/>
                </a:solidFill>
                <a:latin typeface="Times New Roman" pitchFamily="18" charset="0"/>
                <a:cs typeface="Times New Roman" pitchFamily="18" charset="0"/>
              </a:defRPr>
            </a:lvl2pPr>
            <a:lvl3pPr marL="1117840" indent="-223568" eaLnBrk="0" hangingPunct="0">
              <a:defRPr sz="2300">
                <a:solidFill>
                  <a:schemeClr val="tx1"/>
                </a:solidFill>
                <a:latin typeface="Times New Roman" pitchFamily="18" charset="0"/>
                <a:cs typeface="Times New Roman" pitchFamily="18" charset="0"/>
              </a:defRPr>
            </a:lvl3pPr>
            <a:lvl4pPr marL="1564977" indent="-223568" eaLnBrk="0" hangingPunct="0">
              <a:defRPr sz="2300">
                <a:solidFill>
                  <a:schemeClr val="tx1"/>
                </a:solidFill>
                <a:latin typeface="Times New Roman" pitchFamily="18" charset="0"/>
                <a:cs typeface="Times New Roman" pitchFamily="18" charset="0"/>
              </a:defRPr>
            </a:lvl4pPr>
            <a:lvl5pPr marL="2012113" indent="-223568" eaLnBrk="0" hangingPunct="0">
              <a:defRPr sz="2300">
                <a:solidFill>
                  <a:schemeClr val="tx1"/>
                </a:solidFill>
                <a:latin typeface="Times New Roman" pitchFamily="18" charset="0"/>
                <a:cs typeface="Times New Roman" pitchFamily="18" charset="0"/>
              </a:defRPr>
            </a:lvl5pPr>
            <a:lvl6pPr marL="2459249" indent="-223568" eaLnBrk="0" fontAlgn="base" hangingPunct="0">
              <a:spcBef>
                <a:spcPct val="0"/>
              </a:spcBef>
              <a:spcAft>
                <a:spcPct val="0"/>
              </a:spcAft>
              <a:defRPr sz="2300">
                <a:solidFill>
                  <a:schemeClr val="tx1"/>
                </a:solidFill>
                <a:latin typeface="Times New Roman" pitchFamily="18" charset="0"/>
                <a:cs typeface="Times New Roman" pitchFamily="18" charset="0"/>
              </a:defRPr>
            </a:lvl6pPr>
            <a:lvl7pPr marL="2906386" indent="-223568" eaLnBrk="0" fontAlgn="base" hangingPunct="0">
              <a:spcBef>
                <a:spcPct val="0"/>
              </a:spcBef>
              <a:spcAft>
                <a:spcPct val="0"/>
              </a:spcAft>
              <a:defRPr sz="2300">
                <a:solidFill>
                  <a:schemeClr val="tx1"/>
                </a:solidFill>
                <a:latin typeface="Times New Roman" pitchFamily="18" charset="0"/>
                <a:cs typeface="Times New Roman" pitchFamily="18" charset="0"/>
              </a:defRPr>
            </a:lvl7pPr>
            <a:lvl8pPr marL="3353521" indent="-223568" eaLnBrk="0" fontAlgn="base" hangingPunct="0">
              <a:spcBef>
                <a:spcPct val="0"/>
              </a:spcBef>
              <a:spcAft>
                <a:spcPct val="0"/>
              </a:spcAft>
              <a:defRPr sz="2300">
                <a:solidFill>
                  <a:schemeClr val="tx1"/>
                </a:solidFill>
                <a:latin typeface="Times New Roman" pitchFamily="18" charset="0"/>
                <a:cs typeface="Times New Roman" pitchFamily="18" charset="0"/>
              </a:defRPr>
            </a:lvl8pPr>
            <a:lvl9pPr marL="3800658" indent="-223568" eaLnBrk="0" fontAlgn="base" hangingPunct="0">
              <a:spcBef>
                <a:spcPct val="0"/>
              </a:spcBef>
              <a:spcAft>
                <a:spcPct val="0"/>
              </a:spcAft>
              <a:defRPr sz="2300">
                <a:solidFill>
                  <a:schemeClr val="tx1"/>
                </a:solidFill>
                <a:latin typeface="Times New Roman" pitchFamily="18" charset="0"/>
                <a:cs typeface="Times New Roman" pitchFamily="18" charset="0"/>
              </a:defRPr>
            </a:lvl9pPr>
          </a:lstStyle>
          <a:p>
            <a:fld id="{96AD1B8B-54DD-488A-8086-D09F6C6B1EA5}" type="slidenum">
              <a:rPr lang="en-GB" sz="1200"/>
              <a:pPr/>
              <a:t>3</a:t>
            </a:fld>
            <a:endParaRPr lang="en-GB" sz="1200"/>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dirty="0"/>
          </a:p>
          <a:p>
            <a:r>
              <a:rPr lang="en-GB" dirty="0"/>
              <a:t>The definition:</a:t>
            </a:r>
          </a:p>
          <a:p>
            <a:r>
              <a:rPr lang="en-GB" dirty="0"/>
              <a:t>Sanskrit – Sunyata</a:t>
            </a:r>
          </a:p>
          <a:p>
            <a:r>
              <a:rPr lang="en-GB" dirty="0"/>
              <a:t>Not absence or nihilism but </a:t>
            </a:r>
            <a:r>
              <a:rPr lang="en-GB" i="1" dirty="0" err="1"/>
              <a:t>voidness</a:t>
            </a:r>
            <a:r>
              <a:rPr lang="en-GB" dirty="0"/>
              <a:t>.</a:t>
            </a:r>
          </a:p>
          <a:p>
            <a:r>
              <a:rPr lang="en-GB" dirty="0"/>
              <a:t>Definition: All things are absent</a:t>
            </a:r>
            <a:r>
              <a:rPr lang="en-GB" baseline="0" dirty="0"/>
              <a:t> of intrinsic existence and nature</a:t>
            </a:r>
          </a:p>
          <a:p>
            <a:r>
              <a:rPr lang="en-GB" baseline="0" dirty="0"/>
              <a:t>From the root </a:t>
            </a:r>
            <a:r>
              <a:rPr lang="en-GB" i="1" baseline="0" dirty="0"/>
              <a:t>hollow</a:t>
            </a:r>
          </a:p>
          <a:p>
            <a:endParaRPr lang="en-GB" i="1" baseline="0" dirty="0"/>
          </a:p>
          <a:p>
            <a:r>
              <a:rPr lang="en-GB" baseline="0" dirty="0"/>
              <a:t>We are stuffed full of conceptualisation that has brought delusions and karmic creations.</a:t>
            </a:r>
          </a:p>
          <a:p>
            <a:r>
              <a:rPr lang="en-GB" baseline="0" dirty="0"/>
              <a:t>When we realise emptiness then this is snuffed out.</a:t>
            </a:r>
          </a:p>
          <a:p>
            <a:r>
              <a:rPr lang="en-GB" baseline="0" dirty="0"/>
              <a:t>How do we empty ourselves of this vast accumulation of projections from countless lifetimes?</a:t>
            </a:r>
          </a:p>
          <a:p>
            <a:r>
              <a:rPr lang="en-GB" baseline="0" dirty="0"/>
              <a:t>Like a bottomless laundry bag – first there’s todays washing, then gradually you find old socks that have been in there for years</a:t>
            </a:r>
          </a:p>
          <a:p>
            <a:endParaRPr lang="en-GB" baseline="0" dirty="0"/>
          </a:p>
          <a:p>
            <a:r>
              <a:rPr lang="en-GB" b="1" i="1" baseline="0" dirty="0"/>
              <a:t>“Consider all things and events as dreamlike” </a:t>
            </a:r>
            <a:r>
              <a:rPr lang="en-GB" baseline="0" dirty="0"/>
              <a:t>– 1</a:t>
            </a:r>
            <a:r>
              <a:rPr lang="en-GB" baseline="30000" dirty="0"/>
              <a:t>st</a:t>
            </a:r>
            <a:r>
              <a:rPr lang="en-GB" baseline="0" dirty="0"/>
              <a:t> line of Main Practice</a:t>
            </a:r>
          </a:p>
          <a:p>
            <a:r>
              <a:rPr lang="en-GB" baseline="0" dirty="0"/>
              <a:t>When we wake from a dream we see it is an illusion. If we practise seeing our waking life as an illusion then we disentangle ourselves from our grasping and self cherishing.</a:t>
            </a:r>
          </a:p>
          <a:p>
            <a:r>
              <a:rPr lang="en-GB" baseline="0" dirty="0"/>
              <a:t>See them as mere appearances. </a:t>
            </a:r>
          </a:p>
          <a:p>
            <a:r>
              <a:rPr lang="en-GB" baseline="0" dirty="0"/>
              <a:t>Snake/rope example – the I appears to us, just as a snake appears to be a coiled rope. It doesn’t exist. The snake doesn’t exist – we have projected snake onto the rope. </a:t>
            </a:r>
          </a:p>
          <a:p>
            <a:endParaRPr lang="en-GB" baseline="0" dirty="0"/>
          </a:p>
          <a:p>
            <a:r>
              <a:rPr lang="en-GB" b="1" baseline="0" dirty="0"/>
              <a:t>Fear of lacking a self is behind all our non-virtues. </a:t>
            </a:r>
            <a:r>
              <a:rPr lang="en-GB" b="0" u="sng" baseline="0" dirty="0"/>
              <a:t>Topic for discussion.</a:t>
            </a:r>
          </a:p>
          <a:p>
            <a:endParaRPr lang="en-GB" baseline="0" dirty="0"/>
          </a:p>
          <a:p>
            <a:endParaRPr lang="en-GB" dirty="0"/>
          </a:p>
        </p:txBody>
      </p:sp>
    </p:spTree>
    <p:extLst>
      <p:ext uri="{BB962C8B-B14F-4D97-AF65-F5344CB8AC3E}">
        <p14:creationId xmlns:p14="http://schemas.microsoft.com/office/powerpoint/2010/main" val="3338561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300">
                <a:solidFill>
                  <a:schemeClr val="tx1"/>
                </a:solidFill>
                <a:latin typeface="Times New Roman" pitchFamily="18" charset="0"/>
                <a:cs typeface="Times New Roman" pitchFamily="18" charset="0"/>
              </a:defRPr>
            </a:lvl1pPr>
            <a:lvl2pPr marL="726596" indent="-279460" eaLnBrk="0" hangingPunct="0">
              <a:defRPr sz="2300">
                <a:solidFill>
                  <a:schemeClr val="tx1"/>
                </a:solidFill>
                <a:latin typeface="Times New Roman" pitchFamily="18" charset="0"/>
                <a:cs typeface="Times New Roman" pitchFamily="18" charset="0"/>
              </a:defRPr>
            </a:lvl2pPr>
            <a:lvl3pPr marL="1117840" indent="-223568" eaLnBrk="0" hangingPunct="0">
              <a:defRPr sz="2300">
                <a:solidFill>
                  <a:schemeClr val="tx1"/>
                </a:solidFill>
                <a:latin typeface="Times New Roman" pitchFamily="18" charset="0"/>
                <a:cs typeface="Times New Roman" pitchFamily="18" charset="0"/>
              </a:defRPr>
            </a:lvl3pPr>
            <a:lvl4pPr marL="1564977" indent="-223568" eaLnBrk="0" hangingPunct="0">
              <a:defRPr sz="2300">
                <a:solidFill>
                  <a:schemeClr val="tx1"/>
                </a:solidFill>
                <a:latin typeface="Times New Roman" pitchFamily="18" charset="0"/>
                <a:cs typeface="Times New Roman" pitchFamily="18" charset="0"/>
              </a:defRPr>
            </a:lvl4pPr>
            <a:lvl5pPr marL="2012113" indent="-223568" eaLnBrk="0" hangingPunct="0">
              <a:defRPr sz="2300">
                <a:solidFill>
                  <a:schemeClr val="tx1"/>
                </a:solidFill>
                <a:latin typeface="Times New Roman" pitchFamily="18" charset="0"/>
                <a:cs typeface="Times New Roman" pitchFamily="18" charset="0"/>
              </a:defRPr>
            </a:lvl5pPr>
            <a:lvl6pPr marL="2459249" indent="-223568" eaLnBrk="0" fontAlgn="base" hangingPunct="0">
              <a:spcBef>
                <a:spcPct val="0"/>
              </a:spcBef>
              <a:spcAft>
                <a:spcPct val="0"/>
              </a:spcAft>
              <a:defRPr sz="2300">
                <a:solidFill>
                  <a:schemeClr val="tx1"/>
                </a:solidFill>
                <a:latin typeface="Times New Roman" pitchFamily="18" charset="0"/>
                <a:cs typeface="Times New Roman" pitchFamily="18" charset="0"/>
              </a:defRPr>
            </a:lvl6pPr>
            <a:lvl7pPr marL="2906386" indent="-223568" eaLnBrk="0" fontAlgn="base" hangingPunct="0">
              <a:spcBef>
                <a:spcPct val="0"/>
              </a:spcBef>
              <a:spcAft>
                <a:spcPct val="0"/>
              </a:spcAft>
              <a:defRPr sz="2300">
                <a:solidFill>
                  <a:schemeClr val="tx1"/>
                </a:solidFill>
                <a:latin typeface="Times New Roman" pitchFamily="18" charset="0"/>
                <a:cs typeface="Times New Roman" pitchFamily="18" charset="0"/>
              </a:defRPr>
            </a:lvl7pPr>
            <a:lvl8pPr marL="3353521" indent="-223568" eaLnBrk="0" fontAlgn="base" hangingPunct="0">
              <a:spcBef>
                <a:spcPct val="0"/>
              </a:spcBef>
              <a:spcAft>
                <a:spcPct val="0"/>
              </a:spcAft>
              <a:defRPr sz="2300">
                <a:solidFill>
                  <a:schemeClr val="tx1"/>
                </a:solidFill>
                <a:latin typeface="Times New Roman" pitchFamily="18" charset="0"/>
                <a:cs typeface="Times New Roman" pitchFamily="18" charset="0"/>
              </a:defRPr>
            </a:lvl8pPr>
            <a:lvl9pPr marL="3800658" indent="-223568" eaLnBrk="0" fontAlgn="base" hangingPunct="0">
              <a:spcBef>
                <a:spcPct val="0"/>
              </a:spcBef>
              <a:spcAft>
                <a:spcPct val="0"/>
              </a:spcAft>
              <a:defRPr sz="2300">
                <a:solidFill>
                  <a:schemeClr val="tx1"/>
                </a:solidFill>
                <a:latin typeface="Times New Roman" pitchFamily="18" charset="0"/>
                <a:cs typeface="Times New Roman" pitchFamily="18" charset="0"/>
              </a:defRPr>
            </a:lvl9pPr>
          </a:lstStyle>
          <a:p>
            <a:fld id="{96AD1B8B-54DD-488A-8086-D09F6C6B1EA5}" type="slidenum">
              <a:rPr lang="en-GB" sz="1200"/>
              <a:pPr/>
              <a:t>4</a:t>
            </a:fld>
            <a:endParaRPr lang="en-GB" sz="1200"/>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kumimoji="1" lang="en-US" sz="1200" b="1" u="sng" kern="1200" dirty="0">
                <a:solidFill>
                  <a:schemeClr val="tx1"/>
                </a:solidFill>
                <a:effectLst/>
                <a:latin typeface="Times New Roman" charset="0"/>
                <a:ea typeface="+mn-ea"/>
                <a:cs typeface="+mn-cs"/>
              </a:rPr>
              <a:t>Reminder:</a:t>
            </a:r>
          </a:p>
          <a:p>
            <a:endParaRPr kumimoji="1" lang="en-US" sz="1200" b="1" kern="1200" dirty="0">
              <a:solidFill>
                <a:schemeClr val="tx1"/>
              </a:solidFill>
              <a:effectLst/>
              <a:latin typeface="Times New Roman" charset="0"/>
              <a:ea typeface="+mn-ea"/>
              <a:cs typeface="+mn-cs"/>
            </a:endParaRPr>
          </a:p>
          <a:p>
            <a:r>
              <a:rPr kumimoji="1" lang="en-US" sz="1200" b="1" kern="1200" dirty="0">
                <a:solidFill>
                  <a:schemeClr val="tx1"/>
                </a:solidFill>
                <a:effectLst/>
                <a:latin typeface="Times New Roman" charset="0"/>
                <a:ea typeface="+mn-ea"/>
                <a:cs typeface="+mn-cs"/>
              </a:rPr>
              <a:t>If the definition of ignorance is “a consciousness conceiving inherent existence” – that which is ego-grasping.</a:t>
            </a:r>
          </a:p>
          <a:p>
            <a:endParaRPr kumimoji="1" lang="en-GB" sz="1200" kern="1200" dirty="0">
              <a:solidFill>
                <a:schemeClr val="tx1"/>
              </a:solidFill>
              <a:effectLst/>
              <a:latin typeface="Times New Roman" charset="0"/>
              <a:ea typeface="+mn-ea"/>
              <a:cs typeface="+mn-cs"/>
            </a:endParaRPr>
          </a:p>
          <a:p>
            <a:r>
              <a:rPr kumimoji="1" lang="en-US" sz="1200" b="1" kern="1200" dirty="0">
                <a:solidFill>
                  <a:schemeClr val="tx1"/>
                </a:solidFill>
                <a:effectLst/>
                <a:latin typeface="Times New Roman" charset="0"/>
                <a:ea typeface="+mn-ea"/>
                <a:cs typeface="+mn-cs"/>
              </a:rPr>
              <a:t>Then the definition of wisdom is “a consciousness that directly perceives the true reality of all phenomena”. </a:t>
            </a:r>
            <a:r>
              <a:rPr kumimoji="1" lang="en-US" sz="1200" kern="1200" dirty="0">
                <a:solidFill>
                  <a:schemeClr val="tx1"/>
                </a:solidFill>
                <a:effectLst/>
                <a:latin typeface="Times New Roman" charset="0"/>
                <a:ea typeface="+mn-ea"/>
                <a:cs typeface="+mn-cs"/>
              </a:rPr>
              <a:t>The destruction of the ego. It destroys the very root of our delusions.</a:t>
            </a:r>
          </a:p>
          <a:p>
            <a:endParaRPr lang="en-US" sz="1100" baseline="0" dirty="0"/>
          </a:p>
          <a:p>
            <a:endParaRPr lang="en-GB" dirty="0"/>
          </a:p>
        </p:txBody>
      </p:sp>
    </p:spTree>
    <p:extLst>
      <p:ext uri="{BB962C8B-B14F-4D97-AF65-F5344CB8AC3E}">
        <p14:creationId xmlns:p14="http://schemas.microsoft.com/office/powerpoint/2010/main" val="16584924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mj-lt"/>
              <a:buNone/>
            </a:pPr>
            <a:r>
              <a:rPr lang="en-GB" dirty="0"/>
              <a:t>From teachings </a:t>
            </a:r>
          </a:p>
          <a:p>
            <a:pPr marL="0" indent="0">
              <a:buFont typeface="+mj-lt"/>
              <a:buNone/>
            </a:pPr>
            <a:endParaRPr lang="en-GB" dirty="0"/>
          </a:p>
          <a:p>
            <a:pPr marL="0" indent="0">
              <a:buFont typeface="+mj-lt"/>
              <a:buNone/>
            </a:pPr>
            <a:r>
              <a:rPr lang="en-GB" dirty="0"/>
              <a:t>Teachings that support understanding Emptiness are </a:t>
            </a:r>
            <a:r>
              <a:rPr lang="en-US" dirty="0">
                <a:latin typeface="Times New Roman" pitchFamily="18" charset="0"/>
              </a:rPr>
              <a:t>Buddha’s teachings on</a:t>
            </a:r>
          </a:p>
          <a:p>
            <a:pPr marL="0" indent="0">
              <a:buFont typeface="+mj-lt"/>
              <a:buNone/>
            </a:pPr>
            <a:endParaRPr lang="en-US" dirty="0">
              <a:latin typeface="Times New Roman" pitchFamily="18" charset="0"/>
            </a:endParaRPr>
          </a:p>
          <a:p>
            <a:pPr marL="171450" indent="-171450">
              <a:buFont typeface="Arial" panose="020B0604020202020204" pitchFamily="34" charset="0"/>
              <a:buChar char="•"/>
              <a:defRPr/>
            </a:pPr>
            <a:r>
              <a:rPr lang="en-US" dirty="0">
                <a:latin typeface="Times New Roman" pitchFamily="18" charset="0"/>
              </a:rPr>
              <a:t>The 5 aggregates, enabling us to see the delusion of the ego</a:t>
            </a:r>
          </a:p>
          <a:p>
            <a:pPr marL="171450" indent="-171450">
              <a:buFont typeface="Arial" panose="020B0604020202020204" pitchFamily="34" charset="0"/>
              <a:buChar char="•"/>
              <a:defRPr/>
            </a:pPr>
            <a:r>
              <a:rPr lang="en-US" dirty="0">
                <a:latin typeface="Times New Roman" pitchFamily="18" charset="0"/>
              </a:rPr>
              <a:t>(form, feelings, perceptions, volition, consciousness)</a:t>
            </a:r>
          </a:p>
          <a:p>
            <a:pPr marL="167353" indent="-167353">
              <a:buFontTx/>
              <a:buChar char="•"/>
              <a:defRPr/>
            </a:pPr>
            <a:r>
              <a:rPr lang="en-US" dirty="0">
                <a:latin typeface="Times New Roman" pitchFamily="18" charset="0"/>
              </a:rPr>
              <a:t>Recognition of the impermanent nature of our mental states through understanding the nature of the mind</a:t>
            </a:r>
          </a:p>
          <a:p>
            <a:pPr marL="167353" indent="-167353">
              <a:buFontTx/>
              <a:buChar char="•"/>
              <a:defRPr/>
            </a:pPr>
            <a:r>
              <a:rPr lang="en-US" dirty="0">
                <a:latin typeface="Times New Roman" pitchFamily="18" charset="0"/>
              </a:rPr>
              <a:t>Linking this analysis with dependent arising (as depicted on the wheel of life outer rim)</a:t>
            </a:r>
            <a:r>
              <a:rPr lang="en-US" baseline="0" dirty="0">
                <a:latin typeface="Times New Roman" pitchFamily="18" charset="0"/>
              </a:rPr>
              <a:t> – showing the creation of our “I”s</a:t>
            </a:r>
            <a:endParaRPr lang="en-GB" dirty="0">
              <a:latin typeface="Times New Roman" pitchFamily="18" charset="0"/>
            </a:endParaRPr>
          </a:p>
          <a:p>
            <a:endParaRPr lang="en-GB" dirty="0"/>
          </a:p>
        </p:txBody>
      </p:sp>
      <p:sp>
        <p:nvSpPr>
          <p:cNvPr id="4" name="Slide Number Placeholder 3"/>
          <p:cNvSpPr>
            <a:spLocks noGrp="1"/>
          </p:cNvSpPr>
          <p:nvPr>
            <p:ph type="sldNum" sz="quarter" idx="10"/>
          </p:nvPr>
        </p:nvSpPr>
        <p:spPr/>
        <p:txBody>
          <a:bodyPr/>
          <a:lstStyle/>
          <a:p>
            <a:pPr>
              <a:defRPr/>
            </a:pPr>
            <a:fld id="{DADE08EF-D1AA-4217-B264-AB8E710D23BC}" type="slidenum">
              <a:rPr lang="en-GB" smtClean="0"/>
              <a:pPr>
                <a:defRPr/>
              </a:pPr>
              <a:t>5</a:t>
            </a:fld>
            <a:endParaRPr lang="en-GB"/>
          </a:p>
        </p:txBody>
      </p:sp>
    </p:spTree>
    <p:extLst>
      <p:ext uri="{BB962C8B-B14F-4D97-AF65-F5344CB8AC3E}">
        <p14:creationId xmlns:p14="http://schemas.microsoft.com/office/powerpoint/2010/main" val="16389894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dirty="0"/>
              <a:t>When we understand the view of emptiness (right view) we can withdraw from neurotic self- obsession to develop equanimity, empathy and compassion – destroying self-cherishing</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GB" dirty="0" err="1"/>
              <a:t>Sp</a:t>
            </a:r>
            <a:r>
              <a:rPr lang="en-GB" dirty="0"/>
              <a:t> we can see the relationship very clearly of self- grasping with self- cherishing</a:t>
            </a:r>
          </a:p>
          <a:p>
            <a:pPr algn="ctr"/>
            <a:endParaRPr lang="en-GB" dirty="0"/>
          </a:p>
        </p:txBody>
      </p:sp>
      <p:sp>
        <p:nvSpPr>
          <p:cNvPr id="4" name="Slide Number Placeholder 3"/>
          <p:cNvSpPr>
            <a:spLocks noGrp="1"/>
          </p:cNvSpPr>
          <p:nvPr>
            <p:ph type="sldNum" sz="quarter" idx="10"/>
          </p:nvPr>
        </p:nvSpPr>
        <p:spPr/>
        <p:txBody>
          <a:bodyPr/>
          <a:lstStyle/>
          <a:p>
            <a:pPr>
              <a:defRPr/>
            </a:pPr>
            <a:fld id="{DADE08EF-D1AA-4217-B264-AB8E710D23BC}" type="slidenum">
              <a:rPr lang="en-GB" smtClean="0"/>
              <a:pPr>
                <a:defRPr/>
              </a:pPr>
              <a:t>6</a:t>
            </a:fld>
            <a:endParaRPr lang="en-GB"/>
          </a:p>
        </p:txBody>
      </p:sp>
    </p:spTree>
    <p:extLst>
      <p:ext uri="{BB962C8B-B14F-4D97-AF65-F5344CB8AC3E}">
        <p14:creationId xmlns:p14="http://schemas.microsoft.com/office/powerpoint/2010/main" val="31916692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Quotation from Lama </a:t>
            </a:r>
            <a:r>
              <a:rPr lang="en-GB" dirty="0" err="1"/>
              <a:t>Zopa</a:t>
            </a:r>
            <a:endParaRPr lang="en-GB" dirty="0"/>
          </a:p>
          <a:p>
            <a:r>
              <a:rPr lang="en-GB" dirty="0"/>
              <a:t>Recognition that compassion is essential to destroying the self-cherishing mind.</a:t>
            </a:r>
          </a:p>
          <a:p>
            <a:r>
              <a:rPr lang="en-GB" dirty="0"/>
              <a:t>This actually means that it is others that enable us to become enlightened- that’s interdependence.</a:t>
            </a:r>
          </a:p>
          <a:p>
            <a:r>
              <a:rPr lang="en-GB" dirty="0"/>
              <a:t>We are all connected. Without others we could not practise compassion</a:t>
            </a:r>
          </a:p>
          <a:p>
            <a:r>
              <a:rPr lang="en-GB" i="1" dirty="0"/>
              <a:t>Practice </a:t>
            </a:r>
            <a:r>
              <a:rPr lang="en-GB" dirty="0"/>
              <a:t>because it’s not just about feeling compassion for some but recognising the suffering nature of samsara for all beings and making the vow to stay in samsara until</a:t>
            </a:r>
            <a:r>
              <a:rPr lang="en-GB" baseline="0" dirty="0"/>
              <a:t> it is empty of sentient beings. </a:t>
            </a:r>
          </a:p>
          <a:p>
            <a:r>
              <a:rPr lang="en-GB" baseline="0" dirty="0"/>
              <a:t>When compassion becomes bodhicitta we are bodhisattvas – the wish to benefit others and lead them all to enlightenment.</a:t>
            </a:r>
            <a:endParaRPr lang="en-GB" dirty="0"/>
          </a:p>
        </p:txBody>
      </p:sp>
      <p:sp>
        <p:nvSpPr>
          <p:cNvPr id="4" name="Slide Number Placeholder 3"/>
          <p:cNvSpPr>
            <a:spLocks noGrp="1"/>
          </p:cNvSpPr>
          <p:nvPr>
            <p:ph type="sldNum" sz="quarter" idx="10"/>
          </p:nvPr>
        </p:nvSpPr>
        <p:spPr/>
        <p:txBody>
          <a:bodyPr/>
          <a:lstStyle/>
          <a:p>
            <a:pPr>
              <a:defRPr/>
            </a:pPr>
            <a:fld id="{DADE08EF-D1AA-4217-B264-AB8E710D23BC}" type="slidenum">
              <a:rPr lang="en-GB" smtClean="0"/>
              <a:pPr>
                <a:defRPr/>
              </a:pPr>
              <a:t>7</a:t>
            </a:fld>
            <a:endParaRPr lang="en-GB"/>
          </a:p>
        </p:txBody>
      </p:sp>
    </p:spTree>
    <p:extLst>
      <p:ext uri="{BB962C8B-B14F-4D97-AF65-F5344CB8AC3E}">
        <p14:creationId xmlns:p14="http://schemas.microsoft.com/office/powerpoint/2010/main" val="334057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kumimoji="1" lang="en-GB" sz="1200" kern="1200" dirty="0">
                <a:solidFill>
                  <a:schemeClr val="tx1"/>
                </a:solidFill>
                <a:effectLst/>
                <a:latin typeface="Times New Roman" charset="0"/>
                <a:ea typeface="+mn-ea"/>
                <a:cs typeface="+mn-cs"/>
              </a:rPr>
              <a:t>7 POINT METHOD TO CULTIVATE BODHICITTA</a:t>
            </a:r>
          </a:p>
          <a:p>
            <a:pPr marL="228600" lvl="0" indent="-228600">
              <a:buFont typeface="+mj-lt"/>
              <a:buAutoNum type="arabicPeriod"/>
            </a:pPr>
            <a:r>
              <a:rPr kumimoji="1" lang="en-GB" sz="1200" b="0" kern="1200" dirty="0">
                <a:solidFill>
                  <a:schemeClr val="tx1"/>
                </a:solidFill>
                <a:effectLst/>
                <a:latin typeface="Times New Roman" charset="0"/>
                <a:ea typeface="+mn-ea"/>
                <a:cs typeface="+mn-cs"/>
              </a:rPr>
              <a:t>Recognising all sentient beings as our mother or as having strongly benefitted us</a:t>
            </a:r>
          </a:p>
          <a:p>
            <a:pPr marL="228600" lvl="0" indent="-228600">
              <a:buFont typeface="+mj-lt"/>
              <a:buAutoNum type="arabicPeriod"/>
            </a:pPr>
            <a:r>
              <a:rPr kumimoji="1" lang="en-GB" sz="1200" b="0" kern="1200" dirty="0">
                <a:solidFill>
                  <a:schemeClr val="tx1"/>
                </a:solidFill>
                <a:effectLst/>
                <a:latin typeface="Times New Roman" charset="0"/>
                <a:ea typeface="+mn-ea"/>
                <a:cs typeface="+mn-cs"/>
              </a:rPr>
              <a:t>Remembering their kindness</a:t>
            </a:r>
          </a:p>
          <a:p>
            <a:pPr marL="228600" lvl="0" indent="-228600">
              <a:buFont typeface="+mj-lt"/>
              <a:buAutoNum type="arabicPeriod"/>
            </a:pPr>
            <a:r>
              <a:rPr kumimoji="1" lang="en-GB" sz="1200" b="0" kern="1200" dirty="0">
                <a:solidFill>
                  <a:schemeClr val="tx1"/>
                </a:solidFill>
                <a:effectLst/>
                <a:latin typeface="Times New Roman" charset="0"/>
                <a:ea typeface="+mn-ea"/>
                <a:cs typeface="+mn-cs"/>
              </a:rPr>
              <a:t>Wish to repay their kindness</a:t>
            </a:r>
          </a:p>
          <a:p>
            <a:pPr marL="228600" lvl="0" indent="-228600">
              <a:buFont typeface="+mj-lt"/>
              <a:buAutoNum type="arabicPeriod"/>
            </a:pPr>
            <a:r>
              <a:rPr kumimoji="1" lang="en-GB" sz="1200" b="0" kern="1200" dirty="0">
                <a:solidFill>
                  <a:schemeClr val="tx1"/>
                </a:solidFill>
                <a:effectLst/>
                <a:latin typeface="Times New Roman" charset="0"/>
                <a:ea typeface="+mn-ea"/>
                <a:cs typeface="+mn-cs"/>
              </a:rPr>
              <a:t>Equalising and exchanging self with others</a:t>
            </a:r>
          </a:p>
          <a:p>
            <a:pPr marL="228600" lvl="0" indent="-228600">
              <a:buFont typeface="+mj-lt"/>
              <a:buAutoNum type="arabicPeriod"/>
            </a:pPr>
            <a:r>
              <a:rPr kumimoji="1" lang="en-GB" sz="1200" b="0" kern="1200" dirty="0">
                <a:solidFill>
                  <a:schemeClr val="tx1"/>
                </a:solidFill>
                <a:effectLst/>
                <a:latin typeface="Times New Roman" charset="0"/>
                <a:ea typeface="+mn-ea"/>
                <a:cs typeface="+mn-cs"/>
              </a:rPr>
              <a:t>Recognition of the benefits of cherishing others</a:t>
            </a:r>
          </a:p>
          <a:p>
            <a:pPr marL="228600" lvl="0" indent="-228600">
              <a:buFont typeface="+mj-lt"/>
              <a:buAutoNum type="arabicPeriod"/>
            </a:pPr>
            <a:r>
              <a:rPr kumimoji="1" lang="en-GB" sz="1200" b="0" kern="1200" dirty="0">
                <a:solidFill>
                  <a:schemeClr val="tx1"/>
                </a:solidFill>
                <a:effectLst/>
                <a:latin typeface="Times New Roman" charset="0"/>
                <a:ea typeface="+mn-ea"/>
                <a:cs typeface="+mn-cs"/>
              </a:rPr>
              <a:t>Extraordinary thought of resolve – taking on the responsibility –Giving and taking</a:t>
            </a:r>
          </a:p>
          <a:p>
            <a:pPr marL="228600" lvl="0" indent="-228600">
              <a:buFont typeface="+mj-lt"/>
              <a:buAutoNum type="arabicPeriod"/>
            </a:pPr>
            <a:r>
              <a:rPr kumimoji="1" lang="en-GB" sz="1200" b="0" kern="1200" dirty="0" err="1">
                <a:solidFill>
                  <a:schemeClr val="tx1"/>
                </a:solidFill>
                <a:effectLst/>
                <a:latin typeface="Times New Roman" charset="0"/>
                <a:ea typeface="+mn-ea"/>
                <a:cs typeface="+mn-cs"/>
              </a:rPr>
              <a:t>Bodhicitta</a:t>
            </a:r>
            <a:r>
              <a:rPr kumimoji="1" lang="en-GB" sz="1200" b="0" kern="1200" dirty="0">
                <a:solidFill>
                  <a:schemeClr val="tx1"/>
                </a:solidFill>
                <a:effectLst/>
                <a:latin typeface="Times New Roman" charset="0"/>
                <a:ea typeface="+mn-ea"/>
                <a:cs typeface="+mn-cs"/>
              </a:rPr>
              <a:t>: benefitting others by attaining enlightenment; continuing to benefit others</a:t>
            </a:r>
          </a:p>
          <a:p>
            <a:r>
              <a:rPr kumimoji="1" lang="en-GB" sz="1200" kern="1200" dirty="0">
                <a:solidFill>
                  <a:schemeClr val="tx1"/>
                </a:solidFill>
                <a:effectLst/>
                <a:latin typeface="Times New Roman" charset="0"/>
                <a:ea typeface="+mn-ea"/>
                <a:cs typeface="+mn-cs"/>
              </a:rPr>
              <a:t> </a:t>
            </a:r>
          </a:p>
          <a:p>
            <a:r>
              <a:rPr lang="en-GB" b="1" dirty="0"/>
              <a:t>At the foundation of this practice is to develop EQUANIMITY – without which there is no genuine compassion. </a:t>
            </a:r>
            <a:r>
              <a:rPr lang="en-GB" b="0" u="sng" dirty="0"/>
              <a:t>Topic for discussion</a:t>
            </a:r>
          </a:p>
          <a:p>
            <a:endParaRPr lang="en-GB" b="1" dirty="0"/>
          </a:p>
          <a:p>
            <a:r>
              <a:rPr kumimoji="1" lang="en-GB" sz="1200" kern="1200" dirty="0">
                <a:solidFill>
                  <a:schemeClr val="tx1"/>
                </a:solidFill>
                <a:effectLst/>
                <a:latin typeface="Times New Roman" charset="0"/>
                <a:ea typeface="+mn-ea"/>
                <a:cs typeface="+mn-cs"/>
              </a:rPr>
              <a:t>Lama </a:t>
            </a:r>
            <a:r>
              <a:rPr kumimoji="1" lang="en-GB" sz="1200" kern="1200" dirty="0" err="1">
                <a:solidFill>
                  <a:schemeClr val="tx1"/>
                </a:solidFill>
                <a:effectLst/>
                <a:latin typeface="Times New Roman" charset="0"/>
                <a:ea typeface="+mn-ea"/>
                <a:cs typeface="+mn-cs"/>
              </a:rPr>
              <a:t>Tsong</a:t>
            </a:r>
            <a:r>
              <a:rPr kumimoji="1" lang="en-GB" sz="1200" kern="1200" dirty="0">
                <a:solidFill>
                  <a:schemeClr val="tx1"/>
                </a:solidFill>
                <a:effectLst/>
                <a:latin typeface="Times New Roman" charset="0"/>
                <a:ea typeface="+mn-ea"/>
                <a:cs typeface="+mn-cs"/>
              </a:rPr>
              <a:t> </a:t>
            </a:r>
            <a:r>
              <a:rPr kumimoji="1" lang="en-GB" sz="1200" kern="1200" dirty="0" err="1">
                <a:solidFill>
                  <a:schemeClr val="tx1"/>
                </a:solidFill>
                <a:effectLst/>
                <a:latin typeface="Times New Roman" charset="0"/>
                <a:ea typeface="+mn-ea"/>
                <a:cs typeface="+mn-cs"/>
              </a:rPr>
              <a:t>Khapa</a:t>
            </a:r>
            <a:r>
              <a:rPr kumimoji="1" lang="en-GB" sz="1200" kern="1200" dirty="0">
                <a:solidFill>
                  <a:schemeClr val="tx1"/>
                </a:solidFill>
                <a:effectLst/>
                <a:latin typeface="Times New Roman" charset="0"/>
                <a:ea typeface="+mn-ea"/>
                <a:cs typeface="+mn-cs"/>
              </a:rPr>
              <a:t> combined these 2 methods into the 11 point METHOD TO CULTIVATE BODHICITTA</a:t>
            </a:r>
          </a:p>
          <a:p>
            <a:r>
              <a:rPr kumimoji="1" lang="en-GB" sz="1200" kern="1200" dirty="0">
                <a:solidFill>
                  <a:schemeClr val="tx1"/>
                </a:solidFill>
                <a:effectLst/>
                <a:latin typeface="Times New Roman" charset="0"/>
                <a:ea typeface="+mn-ea"/>
                <a:cs typeface="+mn-cs"/>
              </a:rPr>
              <a:t> </a:t>
            </a:r>
          </a:p>
          <a:p>
            <a:pPr marL="228600" lvl="0" indent="-228600">
              <a:buFont typeface="+mj-lt"/>
              <a:buAutoNum type="arabicPeriod"/>
            </a:pPr>
            <a:r>
              <a:rPr kumimoji="1" lang="en-GB" sz="1200" b="0" kern="1200" dirty="0">
                <a:solidFill>
                  <a:schemeClr val="tx1"/>
                </a:solidFill>
                <a:effectLst/>
                <a:latin typeface="Times New Roman" charset="0"/>
                <a:ea typeface="+mn-ea"/>
                <a:cs typeface="+mn-cs"/>
              </a:rPr>
              <a:t>+ Equanimity</a:t>
            </a:r>
          </a:p>
          <a:p>
            <a:pPr marL="228600" lvl="0" indent="-228600">
              <a:buFont typeface="+mj-lt"/>
              <a:buAutoNum type="arabicPeriod"/>
            </a:pPr>
            <a:r>
              <a:rPr kumimoji="1" lang="en-GB" sz="1200" b="0" u="sng" kern="1200" dirty="0">
                <a:solidFill>
                  <a:schemeClr val="tx1"/>
                </a:solidFill>
                <a:effectLst/>
                <a:latin typeface="Times New Roman" charset="0"/>
                <a:ea typeface="+mn-ea"/>
                <a:cs typeface="+mn-cs"/>
              </a:rPr>
              <a:t>Recognising all sentient beings as our mother or as having strongly benefitted us (</a:t>
            </a:r>
            <a:r>
              <a:rPr kumimoji="1" lang="en-GB" sz="1200" b="0" u="sng" kern="1200" dirty="0" err="1">
                <a:solidFill>
                  <a:schemeClr val="tx1"/>
                </a:solidFill>
                <a:effectLst/>
                <a:latin typeface="Times New Roman" charset="0"/>
                <a:ea typeface="+mn-ea"/>
                <a:cs typeface="+mn-cs"/>
              </a:rPr>
              <a:t>Asanga’s</a:t>
            </a:r>
            <a:r>
              <a:rPr kumimoji="1" lang="en-GB" sz="1200" b="0" u="sng" kern="1200" dirty="0">
                <a:solidFill>
                  <a:schemeClr val="tx1"/>
                </a:solidFill>
                <a:effectLst/>
                <a:latin typeface="Times New Roman" charset="0"/>
                <a:ea typeface="+mn-ea"/>
                <a:cs typeface="+mn-cs"/>
              </a:rPr>
              <a:t> lineage)</a:t>
            </a:r>
            <a:endParaRPr kumimoji="1" lang="en-GB" sz="1200" b="0" kern="1200" dirty="0">
              <a:solidFill>
                <a:schemeClr val="tx1"/>
              </a:solidFill>
              <a:effectLst/>
              <a:latin typeface="Times New Roman" charset="0"/>
              <a:ea typeface="+mn-ea"/>
              <a:cs typeface="+mn-cs"/>
            </a:endParaRPr>
          </a:p>
          <a:p>
            <a:pPr marL="228600" lvl="0" indent="-228600">
              <a:buFont typeface="+mj-lt"/>
              <a:buAutoNum type="arabicPeriod"/>
            </a:pPr>
            <a:r>
              <a:rPr kumimoji="1" lang="en-GB" sz="1200" b="0" kern="1200" dirty="0">
                <a:solidFill>
                  <a:schemeClr val="tx1"/>
                </a:solidFill>
                <a:effectLst/>
                <a:latin typeface="Times New Roman" charset="0"/>
                <a:ea typeface="+mn-ea"/>
                <a:cs typeface="+mn-cs"/>
              </a:rPr>
              <a:t>Remembering their kindness</a:t>
            </a:r>
          </a:p>
          <a:p>
            <a:pPr marL="228600" lvl="0" indent="-228600">
              <a:buFont typeface="+mj-lt"/>
              <a:buAutoNum type="arabicPeriod"/>
            </a:pPr>
            <a:r>
              <a:rPr kumimoji="1" lang="en-GB" sz="1200" b="0" kern="1200" dirty="0">
                <a:solidFill>
                  <a:schemeClr val="tx1"/>
                </a:solidFill>
                <a:effectLst/>
                <a:latin typeface="Times New Roman" charset="0"/>
                <a:ea typeface="+mn-ea"/>
                <a:cs typeface="+mn-cs"/>
              </a:rPr>
              <a:t>Wish to repay their kindness</a:t>
            </a:r>
          </a:p>
          <a:p>
            <a:pPr marL="228600" lvl="0" indent="-228600">
              <a:buFont typeface="+mj-lt"/>
              <a:buAutoNum type="arabicPeriod"/>
            </a:pPr>
            <a:r>
              <a:rPr kumimoji="1" lang="en-GB" sz="1200" b="0" u="sng" kern="1200" dirty="0">
                <a:solidFill>
                  <a:schemeClr val="tx1"/>
                </a:solidFill>
                <a:effectLst/>
                <a:latin typeface="Times New Roman" charset="0"/>
                <a:ea typeface="+mn-ea"/>
                <a:cs typeface="+mn-cs"/>
              </a:rPr>
              <a:t>Equalising and exchanging oneself with others (</a:t>
            </a:r>
            <a:r>
              <a:rPr kumimoji="1" lang="en-GB" sz="1200" b="0" u="sng" kern="1200" dirty="0" err="1">
                <a:solidFill>
                  <a:schemeClr val="tx1"/>
                </a:solidFill>
                <a:effectLst/>
                <a:latin typeface="Times New Roman" charset="0"/>
                <a:ea typeface="+mn-ea"/>
                <a:cs typeface="+mn-cs"/>
              </a:rPr>
              <a:t>Nagarjuna’s</a:t>
            </a:r>
            <a:r>
              <a:rPr kumimoji="1" lang="en-GB" sz="1200" b="0" u="sng" kern="1200" dirty="0">
                <a:solidFill>
                  <a:schemeClr val="tx1"/>
                </a:solidFill>
                <a:effectLst/>
                <a:latin typeface="Times New Roman" charset="0"/>
                <a:ea typeface="+mn-ea"/>
                <a:cs typeface="+mn-cs"/>
              </a:rPr>
              <a:t> lineage</a:t>
            </a:r>
            <a:endParaRPr kumimoji="1" lang="en-GB" sz="1200" b="0" kern="1200" dirty="0">
              <a:solidFill>
                <a:schemeClr val="tx1"/>
              </a:solidFill>
              <a:effectLst/>
              <a:latin typeface="Times New Roman" charset="0"/>
              <a:ea typeface="+mn-ea"/>
              <a:cs typeface="+mn-cs"/>
            </a:endParaRPr>
          </a:p>
          <a:p>
            <a:pPr marL="228600" lvl="0" indent="-228600">
              <a:buFont typeface="+mj-lt"/>
              <a:buAutoNum type="arabicPeriod"/>
            </a:pPr>
            <a:r>
              <a:rPr kumimoji="1" lang="en-GB" sz="1200" b="0" kern="1200" dirty="0">
                <a:solidFill>
                  <a:schemeClr val="tx1"/>
                </a:solidFill>
                <a:effectLst/>
                <a:latin typeface="Times New Roman" charset="0"/>
                <a:ea typeface="+mn-ea"/>
                <a:cs typeface="+mn-cs"/>
              </a:rPr>
              <a:t>Recognising the disadvantages of self-cherishing</a:t>
            </a:r>
          </a:p>
          <a:p>
            <a:pPr marL="228600" lvl="0" indent="-228600">
              <a:buFont typeface="+mj-lt"/>
              <a:buAutoNum type="arabicPeriod"/>
            </a:pPr>
            <a:r>
              <a:rPr kumimoji="1" lang="en-GB" sz="1200" b="0" kern="1200" dirty="0">
                <a:solidFill>
                  <a:schemeClr val="tx1"/>
                </a:solidFill>
                <a:effectLst/>
                <a:latin typeface="Times New Roman" charset="0"/>
                <a:ea typeface="+mn-ea"/>
                <a:cs typeface="+mn-cs"/>
              </a:rPr>
              <a:t>Recognising the advantages of cherishing others</a:t>
            </a:r>
          </a:p>
          <a:p>
            <a:pPr marL="228600" lvl="0" indent="-228600">
              <a:buFont typeface="+mj-lt"/>
              <a:buAutoNum type="arabicPeriod"/>
            </a:pPr>
            <a:r>
              <a:rPr kumimoji="1" lang="en-GB" sz="1200" b="0" kern="1200" dirty="0">
                <a:solidFill>
                  <a:schemeClr val="tx1"/>
                </a:solidFill>
                <a:effectLst/>
                <a:latin typeface="Times New Roman" charset="0"/>
                <a:ea typeface="+mn-ea"/>
                <a:cs typeface="+mn-cs"/>
              </a:rPr>
              <a:t>+ Actual exchanging self with others (leading to the practice of Tong Len)</a:t>
            </a:r>
          </a:p>
          <a:p>
            <a:pPr marL="228600" lvl="0" indent="-228600">
              <a:buFont typeface="+mj-lt"/>
              <a:buAutoNum type="arabicPeriod"/>
            </a:pPr>
            <a:r>
              <a:rPr kumimoji="1" lang="en-GB" sz="1200" b="0" kern="1200" dirty="0">
                <a:solidFill>
                  <a:schemeClr val="tx1"/>
                </a:solidFill>
                <a:effectLst/>
                <a:latin typeface="Times New Roman" charset="0"/>
                <a:ea typeface="+mn-ea"/>
                <a:cs typeface="+mn-cs"/>
              </a:rPr>
              <a:t>Taking and Giving the practice of great love and great compassion</a:t>
            </a:r>
          </a:p>
          <a:p>
            <a:pPr marL="228600" lvl="0" indent="-228600">
              <a:buFont typeface="+mj-lt"/>
              <a:buAutoNum type="arabicPeriod"/>
            </a:pPr>
            <a:r>
              <a:rPr kumimoji="1" lang="en-GB" sz="1200" b="0" kern="1200" dirty="0">
                <a:solidFill>
                  <a:schemeClr val="tx1"/>
                </a:solidFill>
                <a:effectLst/>
                <a:latin typeface="Times New Roman" charset="0"/>
                <a:ea typeface="+mn-ea"/>
                <a:cs typeface="+mn-cs"/>
              </a:rPr>
              <a:t>+ Extraordinary thought of resolve – taking on the responsibility </a:t>
            </a:r>
          </a:p>
          <a:p>
            <a:pPr marL="228600" lvl="0" indent="-228600">
              <a:buFont typeface="+mj-lt"/>
              <a:buAutoNum type="arabicPeriod"/>
            </a:pPr>
            <a:r>
              <a:rPr kumimoji="1" lang="en-GB" sz="1200" b="0" kern="1200" dirty="0" err="1">
                <a:solidFill>
                  <a:schemeClr val="tx1"/>
                </a:solidFill>
                <a:effectLst/>
                <a:latin typeface="Times New Roman" charset="0"/>
                <a:ea typeface="+mn-ea"/>
                <a:cs typeface="+mn-cs"/>
              </a:rPr>
              <a:t>Bodhicitta</a:t>
            </a:r>
            <a:r>
              <a:rPr kumimoji="1" lang="en-GB" sz="1200" b="0" kern="1200" dirty="0">
                <a:solidFill>
                  <a:schemeClr val="tx1"/>
                </a:solidFill>
                <a:effectLst/>
                <a:latin typeface="Times New Roman" charset="0"/>
                <a:ea typeface="+mn-ea"/>
                <a:cs typeface="+mn-cs"/>
              </a:rPr>
              <a:t>: benefitting others by attaining enlightenment; continuing to benefit others</a:t>
            </a:r>
          </a:p>
          <a:p>
            <a:endParaRPr lang="en-GB" b="0" dirty="0"/>
          </a:p>
          <a:p>
            <a:r>
              <a:rPr lang="en-GB" b="0" dirty="0"/>
              <a:t>The Equanimity meditation – friend, enemy, stranger</a:t>
            </a:r>
          </a:p>
          <a:p>
            <a:endParaRPr lang="en-GB" b="0" dirty="0"/>
          </a:p>
          <a:p>
            <a:r>
              <a:rPr lang="en-GB" b="0" dirty="0"/>
              <a:t>It is a very effective psychological</a:t>
            </a:r>
            <a:r>
              <a:rPr lang="en-GB" b="0" baseline="0" dirty="0"/>
              <a:t> method to subdue and transform the negative mind.</a:t>
            </a:r>
            <a:endParaRPr lang="en-GB" b="0" dirty="0"/>
          </a:p>
        </p:txBody>
      </p:sp>
      <p:sp>
        <p:nvSpPr>
          <p:cNvPr id="4" name="Slide Number Placeholder 3"/>
          <p:cNvSpPr>
            <a:spLocks noGrp="1"/>
          </p:cNvSpPr>
          <p:nvPr>
            <p:ph type="sldNum" sz="quarter" idx="10"/>
          </p:nvPr>
        </p:nvSpPr>
        <p:spPr/>
        <p:txBody>
          <a:bodyPr/>
          <a:lstStyle/>
          <a:p>
            <a:pPr>
              <a:defRPr/>
            </a:pPr>
            <a:fld id="{DADE08EF-D1AA-4217-B264-AB8E710D23BC}" type="slidenum">
              <a:rPr lang="en-GB" smtClean="0"/>
              <a:pPr>
                <a:defRPr/>
              </a:pPr>
              <a:t>8</a:t>
            </a:fld>
            <a:endParaRPr lang="en-GB"/>
          </a:p>
        </p:txBody>
      </p:sp>
    </p:spTree>
    <p:extLst>
      <p:ext uri="{BB962C8B-B14F-4D97-AF65-F5344CB8AC3E}">
        <p14:creationId xmlns:p14="http://schemas.microsoft.com/office/powerpoint/2010/main" val="1477891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92C47B-288C-7D2D-6FD0-0EA2BDDC3F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AE62CDB-CA3E-3D54-7569-A44F4190BA3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2729ED-B57D-DF30-64E2-364D12DA23D4}"/>
              </a:ext>
            </a:extLst>
          </p:cNvPr>
          <p:cNvSpPr>
            <a:spLocks noGrp="1"/>
          </p:cNvSpPr>
          <p:nvPr>
            <p:ph type="body" idx="1"/>
          </p:nvPr>
        </p:nvSpPr>
        <p:spPr/>
        <p:txBody>
          <a:bodyPr/>
          <a:lstStyle/>
          <a:p>
            <a:r>
              <a:rPr kumimoji="1" lang="en-GB" sz="1200" b="0" kern="1200" dirty="0">
                <a:solidFill>
                  <a:schemeClr val="tx1"/>
                </a:solidFill>
                <a:effectLst/>
                <a:latin typeface="Times New Roman" charset="0"/>
                <a:ea typeface="+mn-ea"/>
                <a:cs typeface="+mn-cs"/>
              </a:rPr>
              <a:t>“Practising kindness – creates an enduring affection from your heart and brings strong joy.” </a:t>
            </a:r>
            <a:r>
              <a:rPr kumimoji="1" lang="en-GB" sz="1200" b="0" kern="1200" dirty="0" err="1">
                <a:solidFill>
                  <a:schemeClr val="tx1"/>
                </a:solidFill>
                <a:effectLst/>
                <a:latin typeface="Times New Roman" charset="0"/>
                <a:ea typeface="+mn-ea"/>
                <a:cs typeface="+mn-cs"/>
              </a:rPr>
              <a:t>Serkong</a:t>
            </a:r>
            <a:r>
              <a:rPr kumimoji="1" lang="en-GB" sz="1200" b="0" kern="1200" dirty="0">
                <a:solidFill>
                  <a:schemeClr val="tx1"/>
                </a:solidFill>
                <a:effectLst/>
                <a:latin typeface="Times New Roman" charset="0"/>
                <a:ea typeface="+mn-ea"/>
                <a:cs typeface="+mn-cs"/>
              </a:rPr>
              <a:t> Rinpoche. </a:t>
            </a:r>
          </a:p>
          <a:p>
            <a:r>
              <a:rPr kumimoji="1" lang="en-GB" sz="1200" b="0" kern="1200" dirty="0">
                <a:solidFill>
                  <a:schemeClr val="tx1"/>
                </a:solidFill>
                <a:effectLst/>
                <a:latin typeface="Times New Roman" charset="0"/>
                <a:ea typeface="+mn-ea"/>
                <a:cs typeface="+mn-cs"/>
              </a:rPr>
              <a:t>Post meditation – off the cushion – practise with the three types – and “positive statements will spill from our lips” – applying the slogans</a:t>
            </a:r>
          </a:p>
          <a:p>
            <a:endParaRPr kumimoji="1" lang="en-GB" sz="1200" b="0" kern="1200" dirty="0">
              <a:solidFill>
                <a:schemeClr val="tx1"/>
              </a:solidFill>
              <a:effectLst/>
              <a:latin typeface="Times New Roman" charset="0"/>
              <a:ea typeface="+mn-ea"/>
              <a:cs typeface="+mn-cs"/>
            </a:endParaRPr>
          </a:p>
          <a:p>
            <a:r>
              <a:rPr kumimoji="1" lang="en-GB" sz="1200" b="0" kern="1200" dirty="0">
                <a:solidFill>
                  <a:schemeClr val="tx1"/>
                </a:solidFill>
                <a:effectLst/>
                <a:latin typeface="Times New Roman" charset="0"/>
                <a:ea typeface="+mn-ea"/>
                <a:cs typeface="+mn-cs"/>
              </a:rPr>
              <a:t>If we are attached to someone or something – then view the object with wisdom. Remove yourself to be more objective. Remember equanimity and the interdependent play of relationships and things. Think of impermanence. We are using the full wisdom of the Dharma to let go a little and gain a more realistic approach.</a:t>
            </a:r>
          </a:p>
          <a:p>
            <a:r>
              <a:rPr kumimoji="1" lang="en-GB" sz="1200" b="0" kern="1200" dirty="0">
                <a:solidFill>
                  <a:schemeClr val="tx1"/>
                </a:solidFill>
                <a:effectLst/>
                <a:latin typeface="Times New Roman" charset="0"/>
                <a:ea typeface="+mn-ea"/>
                <a:cs typeface="+mn-cs"/>
              </a:rPr>
              <a:t>Attachment may come from habit and fear of change. Fear of losing something or someone precious can lead to extreme behaviour</a:t>
            </a:r>
          </a:p>
          <a:p>
            <a:endParaRPr kumimoji="1" lang="en-GB" sz="1200" b="0" kern="1200" dirty="0">
              <a:solidFill>
                <a:schemeClr val="tx1"/>
              </a:solidFill>
              <a:effectLst/>
              <a:latin typeface="Times New Roman" charset="0"/>
              <a:ea typeface="+mn-ea"/>
              <a:cs typeface="+mn-cs"/>
            </a:endParaRPr>
          </a:p>
          <a:p>
            <a:pPr marL="228600" lvl="0" indent="-228600">
              <a:buFont typeface="+mj-lt"/>
              <a:buAutoNum type="arabicPeriod"/>
            </a:pPr>
            <a:r>
              <a:rPr kumimoji="1" lang="en-GB" sz="1200" b="0" kern="1200" dirty="0">
                <a:solidFill>
                  <a:schemeClr val="tx1"/>
                </a:solidFill>
                <a:effectLst/>
                <a:latin typeface="Times New Roman" charset="0"/>
                <a:ea typeface="+mn-ea"/>
                <a:cs typeface="+mn-cs"/>
              </a:rPr>
              <a:t>Great Love-immeasurable</a:t>
            </a:r>
          </a:p>
          <a:p>
            <a:pPr marL="228600" lvl="0" indent="-228600">
              <a:buFont typeface="+mj-lt"/>
              <a:buAutoNum type="arabicPeriod"/>
            </a:pPr>
            <a:r>
              <a:rPr kumimoji="1" lang="en-GB" sz="1200" b="0" kern="1200" dirty="0">
                <a:solidFill>
                  <a:schemeClr val="tx1"/>
                </a:solidFill>
                <a:effectLst/>
                <a:latin typeface="Times New Roman" charset="0"/>
                <a:ea typeface="+mn-ea"/>
                <a:cs typeface="+mn-cs"/>
              </a:rPr>
              <a:t>Great Compassion - immeasurable</a:t>
            </a:r>
          </a:p>
          <a:p>
            <a:pPr marL="228600" lvl="0" indent="-228600">
              <a:buFont typeface="+mj-lt"/>
              <a:buAutoNum type="arabicPeriod"/>
            </a:pPr>
            <a:r>
              <a:rPr kumimoji="1" lang="en-GB" sz="1200" b="0" kern="1200" dirty="0">
                <a:solidFill>
                  <a:schemeClr val="tx1"/>
                </a:solidFill>
                <a:effectLst/>
                <a:latin typeface="Times New Roman" charset="0"/>
                <a:ea typeface="+mn-ea"/>
                <a:cs typeface="+mn-cs"/>
              </a:rPr>
              <a:t>Extraordinary thought of resolve – taking on the responsibility</a:t>
            </a:r>
          </a:p>
          <a:p>
            <a:pPr marL="228600" lvl="0" indent="-228600">
              <a:buFont typeface="+mj-lt"/>
              <a:buAutoNum type="arabicPeriod"/>
            </a:pPr>
            <a:r>
              <a:rPr kumimoji="1" lang="en-GB" sz="1200" b="0" kern="1200" dirty="0" err="1">
                <a:solidFill>
                  <a:schemeClr val="tx1"/>
                </a:solidFill>
                <a:effectLst/>
                <a:latin typeface="Times New Roman" charset="0"/>
                <a:ea typeface="+mn-ea"/>
                <a:cs typeface="+mn-cs"/>
              </a:rPr>
              <a:t>Bodhicitta</a:t>
            </a:r>
            <a:r>
              <a:rPr kumimoji="1" lang="en-GB" sz="1200" b="0" kern="1200" dirty="0">
                <a:solidFill>
                  <a:schemeClr val="tx1"/>
                </a:solidFill>
                <a:effectLst/>
                <a:latin typeface="Times New Roman" charset="0"/>
                <a:ea typeface="+mn-ea"/>
                <a:cs typeface="+mn-cs"/>
              </a:rPr>
              <a:t>: benefitting others by attaining enlightenment; continuing to benefit others</a:t>
            </a:r>
          </a:p>
          <a:p>
            <a:r>
              <a:rPr kumimoji="1" lang="en-GB" sz="1200" kern="1200" dirty="0">
                <a:solidFill>
                  <a:schemeClr val="tx1"/>
                </a:solidFill>
                <a:effectLst/>
                <a:latin typeface="Times New Roman" charset="0"/>
                <a:ea typeface="+mn-ea"/>
                <a:cs typeface="+mn-cs"/>
              </a:rPr>
              <a:t> </a:t>
            </a:r>
          </a:p>
          <a:p>
            <a:r>
              <a:rPr lang="en-GB" b="0" dirty="0"/>
              <a:t>At the foundation of this practice is to develop EQUANIMITY – without which there is no genuine compassion – the usual attitude is to love those who are close to us</a:t>
            </a:r>
          </a:p>
          <a:p>
            <a:endParaRPr lang="en-GB" b="0" dirty="0"/>
          </a:p>
          <a:p>
            <a:r>
              <a:rPr lang="en-GB" b="0" baseline="0" dirty="0"/>
              <a:t>Tong Len – Taking and giving - Very secret practice. Too profound for the lay community. Lepers approached Lamas who out of compassion gave them the practice and it helped many of them cure their disease.</a:t>
            </a:r>
            <a:endParaRPr lang="en-GB" b="0" dirty="0"/>
          </a:p>
        </p:txBody>
      </p:sp>
      <p:sp>
        <p:nvSpPr>
          <p:cNvPr id="4" name="Slide Number Placeholder 3">
            <a:extLst>
              <a:ext uri="{FF2B5EF4-FFF2-40B4-BE49-F238E27FC236}">
                <a16:creationId xmlns:a16="http://schemas.microsoft.com/office/drawing/2014/main" id="{8840C279-939D-EA9E-4291-6AEF70EA19C3}"/>
              </a:ext>
            </a:extLst>
          </p:cNvPr>
          <p:cNvSpPr>
            <a:spLocks noGrp="1"/>
          </p:cNvSpPr>
          <p:nvPr>
            <p:ph type="sldNum" sz="quarter" idx="10"/>
          </p:nvPr>
        </p:nvSpPr>
        <p:spPr/>
        <p:txBody>
          <a:bodyPr/>
          <a:lstStyle/>
          <a:p>
            <a:pPr>
              <a:defRPr/>
            </a:pPr>
            <a:fld id="{DADE08EF-D1AA-4217-B264-AB8E710D23BC}" type="slidenum">
              <a:rPr lang="en-GB" smtClean="0"/>
              <a:pPr>
                <a:defRPr/>
              </a:pPr>
              <a:t>9</a:t>
            </a:fld>
            <a:endParaRPr lang="en-GB"/>
          </a:p>
        </p:txBody>
      </p:sp>
    </p:spTree>
    <p:extLst>
      <p:ext uri="{BB962C8B-B14F-4D97-AF65-F5344CB8AC3E}">
        <p14:creationId xmlns:p14="http://schemas.microsoft.com/office/powerpoint/2010/main" val="39615015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92D5F5-FA81-A20C-5D80-9CAC62EF5E62}"/>
              </a:ext>
            </a:extLst>
          </p:cNvPr>
          <p:cNvSpPr>
            <a:spLocks noGrp="1"/>
          </p:cNvSpPr>
          <p:nvPr>
            <p:ph type="ctrTitle"/>
          </p:nvPr>
        </p:nvSpPr>
        <p:spPr>
          <a:xfrm>
            <a:off x="1143000" y="1122363"/>
            <a:ext cx="6858000" cy="2387600"/>
          </a:xfrm>
        </p:spPr>
        <p:txBody>
          <a:bodyPr anchor="b"/>
          <a:lstStyle>
            <a:lvl1pPr algn="ctr">
              <a:defRPr sz="4500"/>
            </a:lvl1pPr>
          </a:lstStyle>
          <a:p>
            <a:r>
              <a:rPr lang="en-GB"/>
              <a:t>Click to edit Master title style</a:t>
            </a:r>
          </a:p>
        </p:txBody>
      </p:sp>
      <p:sp>
        <p:nvSpPr>
          <p:cNvPr id="3" name="Subtitle 2">
            <a:extLst>
              <a:ext uri="{FF2B5EF4-FFF2-40B4-BE49-F238E27FC236}">
                <a16:creationId xmlns:a16="http://schemas.microsoft.com/office/drawing/2014/main" id="{8A120B16-7C33-C8A3-4778-3EBBA24BC252}"/>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a:t>Click to edit Master subtitle style</a:t>
            </a:r>
          </a:p>
        </p:txBody>
      </p:sp>
      <p:sp>
        <p:nvSpPr>
          <p:cNvPr id="4" name="Date Placeholder 3">
            <a:extLst>
              <a:ext uri="{FF2B5EF4-FFF2-40B4-BE49-F238E27FC236}">
                <a16:creationId xmlns:a16="http://schemas.microsoft.com/office/drawing/2014/main" id="{373E7C48-134B-A111-65AD-C12DE43AA988}"/>
              </a:ext>
            </a:extLst>
          </p:cNvPr>
          <p:cNvSpPr>
            <a:spLocks noGrp="1"/>
          </p:cNvSpPr>
          <p:nvPr>
            <p:ph type="dt" sz="half" idx="10"/>
          </p:nvPr>
        </p:nvSpPr>
        <p:spPr/>
        <p:txBody>
          <a:bodyPr/>
          <a:lstStyle/>
          <a:p>
            <a:pPr>
              <a:defRPr/>
            </a:pPr>
            <a:fld id="{5CB1FA64-6A76-4A8E-B346-3A9D01E414F6}" type="datetime1">
              <a:rPr lang="en-GB" smtClean="0"/>
              <a:t>11/01/2025</a:t>
            </a:fld>
            <a:endParaRPr lang="en-GB"/>
          </a:p>
        </p:txBody>
      </p:sp>
      <p:sp>
        <p:nvSpPr>
          <p:cNvPr id="5" name="Footer Placeholder 4">
            <a:extLst>
              <a:ext uri="{FF2B5EF4-FFF2-40B4-BE49-F238E27FC236}">
                <a16:creationId xmlns:a16="http://schemas.microsoft.com/office/drawing/2014/main" id="{4BB2D47D-77EA-DD24-A8AD-42CE0436A50A}"/>
              </a:ext>
            </a:extLst>
          </p:cNvPr>
          <p:cNvSpPr>
            <a:spLocks noGrp="1"/>
          </p:cNvSpPr>
          <p:nvPr>
            <p:ph type="ftr" sz="quarter" idx="11"/>
          </p:nvPr>
        </p:nvSpPr>
        <p:spPr/>
        <p:txBody>
          <a:bodyPr/>
          <a:lstStyle/>
          <a:p>
            <a:pPr>
              <a:defRPr/>
            </a:pPr>
            <a:endParaRPr lang="en-GB"/>
          </a:p>
        </p:txBody>
      </p:sp>
      <p:sp>
        <p:nvSpPr>
          <p:cNvPr id="6" name="Slide Number Placeholder 5">
            <a:extLst>
              <a:ext uri="{FF2B5EF4-FFF2-40B4-BE49-F238E27FC236}">
                <a16:creationId xmlns:a16="http://schemas.microsoft.com/office/drawing/2014/main" id="{BBFE340D-5243-5BF1-BD59-CD2DA16E8477}"/>
              </a:ext>
            </a:extLst>
          </p:cNvPr>
          <p:cNvSpPr>
            <a:spLocks noGrp="1"/>
          </p:cNvSpPr>
          <p:nvPr>
            <p:ph type="sldNum" sz="quarter" idx="12"/>
          </p:nvPr>
        </p:nvSpPr>
        <p:spPr/>
        <p:txBody>
          <a:bodyPr/>
          <a:lstStyle/>
          <a:p>
            <a:pPr>
              <a:defRPr/>
            </a:pPr>
            <a:fld id="{FFD766FE-A080-4FD6-8D8B-3658286C91A2}" type="slidenum">
              <a:rPr lang="en-GB" smtClean="0"/>
              <a:pPr>
                <a:defRPr/>
              </a:pPr>
              <a:t>‹#›</a:t>
            </a:fld>
            <a:endParaRPr lang="en-GB"/>
          </a:p>
        </p:txBody>
      </p:sp>
    </p:spTree>
    <p:extLst>
      <p:ext uri="{BB962C8B-B14F-4D97-AF65-F5344CB8AC3E}">
        <p14:creationId xmlns:p14="http://schemas.microsoft.com/office/powerpoint/2010/main" val="8991944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74C977-50D7-38C0-0CA3-4D452B23CEC3}"/>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64D32AEE-611C-6D91-FD9C-3CD6058B001B}"/>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A6E36074-6808-D1CE-AFBC-B2E9BC211641}"/>
              </a:ext>
            </a:extLst>
          </p:cNvPr>
          <p:cNvSpPr>
            <a:spLocks noGrp="1"/>
          </p:cNvSpPr>
          <p:nvPr>
            <p:ph type="dt" sz="half" idx="10"/>
          </p:nvPr>
        </p:nvSpPr>
        <p:spPr/>
        <p:txBody>
          <a:bodyPr/>
          <a:lstStyle/>
          <a:p>
            <a:pPr>
              <a:defRPr/>
            </a:pPr>
            <a:fld id="{CF62579E-D9CE-48F8-B7F0-FDD0783FC68A}" type="datetime1">
              <a:rPr lang="en-GB" smtClean="0"/>
              <a:t>11/01/2025</a:t>
            </a:fld>
            <a:endParaRPr lang="en-GB"/>
          </a:p>
        </p:txBody>
      </p:sp>
      <p:sp>
        <p:nvSpPr>
          <p:cNvPr id="5" name="Footer Placeholder 4">
            <a:extLst>
              <a:ext uri="{FF2B5EF4-FFF2-40B4-BE49-F238E27FC236}">
                <a16:creationId xmlns:a16="http://schemas.microsoft.com/office/drawing/2014/main" id="{EC3810FE-FCC4-78AB-990C-69A3B880B323}"/>
              </a:ext>
            </a:extLst>
          </p:cNvPr>
          <p:cNvSpPr>
            <a:spLocks noGrp="1"/>
          </p:cNvSpPr>
          <p:nvPr>
            <p:ph type="ftr" sz="quarter" idx="11"/>
          </p:nvPr>
        </p:nvSpPr>
        <p:spPr/>
        <p:txBody>
          <a:bodyPr/>
          <a:lstStyle/>
          <a:p>
            <a:pPr>
              <a:defRPr/>
            </a:pPr>
            <a:endParaRPr lang="en-GB"/>
          </a:p>
        </p:txBody>
      </p:sp>
      <p:sp>
        <p:nvSpPr>
          <p:cNvPr id="6" name="Slide Number Placeholder 5">
            <a:extLst>
              <a:ext uri="{FF2B5EF4-FFF2-40B4-BE49-F238E27FC236}">
                <a16:creationId xmlns:a16="http://schemas.microsoft.com/office/drawing/2014/main" id="{511DD916-17D8-5BCF-8A13-5EC6798CD975}"/>
              </a:ext>
            </a:extLst>
          </p:cNvPr>
          <p:cNvSpPr>
            <a:spLocks noGrp="1"/>
          </p:cNvSpPr>
          <p:nvPr>
            <p:ph type="sldNum" sz="quarter" idx="12"/>
          </p:nvPr>
        </p:nvSpPr>
        <p:spPr/>
        <p:txBody>
          <a:bodyPr/>
          <a:lstStyle/>
          <a:p>
            <a:pPr>
              <a:defRPr/>
            </a:pPr>
            <a:fld id="{F4BD9369-00FA-4E37-892E-0F5C5A6E4561}" type="slidenum">
              <a:rPr lang="en-GB" smtClean="0"/>
              <a:pPr>
                <a:defRPr/>
              </a:pPr>
              <a:t>‹#›</a:t>
            </a:fld>
            <a:endParaRPr lang="en-GB"/>
          </a:p>
        </p:txBody>
      </p:sp>
    </p:spTree>
    <p:extLst>
      <p:ext uri="{BB962C8B-B14F-4D97-AF65-F5344CB8AC3E}">
        <p14:creationId xmlns:p14="http://schemas.microsoft.com/office/powerpoint/2010/main" val="19233156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00DFE22-6AA9-13D2-4A45-A52A2D8DE51B}"/>
              </a:ext>
            </a:extLst>
          </p:cNvPr>
          <p:cNvSpPr>
            <a:spLocks noGrp="1"/>
          </p:cNvSpPr>
          <p:nvPr>
            <p:ph type="title" orient="vert"/>
          </p:nvPr>
        </p:nvSpPr>
        <p:spPr>
          <a:xfrm>
            <a:off x="6543675" y="365125"/>
            <a:ext cx="1971675"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70502EC4-04E1-D664-9BEF-37B0F0290220}"/>
              </a:ext>
            </a:extLst>
          </p:cNvPr>
          <p:cNvSpPr>
            <a:spLocks noGrp="1"/>
          </p:cNvSpPr>
          <p:nvPr>
            <p:ph type="body" orient="vert" idx="1"/>
          </p:nvPr>
        </p:nvSpPr>
        <p:spPr>
          <a:xfrm>
            <a:off x="628650" y="365125"/>
            <a:ext cx="5800725"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00F9E5BB-8FB0-E92D-F047-19524C8F1653}"/>
              </a:ext>
            </a:extLst>
          </p:cNvPr>
          <p:cNvSpPr>
            <a:spLocks noGrp="1"/>
          </p:cNvSpPr>
          <p:nvPr>
            <p:ph type="dt" sz="half" idx="10"/>
          </p:nvPr>
        </p:nvSpPr>
        <p:spPr/>
        <p:txBody>
          <a:bodyPr/>
          <a:lstStyle/>
          <a:p>
            <a:pPr>
              <a:defRPr/>
            </a:pPr>
            <a:fld id="{DB74B41F-99AB-4FB4-A37F-33FC3F4CB275}" type="datetime1">
              <a:rPr lang="en-GB" smtClean="0"/>
              <a:t>11/01/2025</a:t>
            </a:fld>
            <a:endParaRPr lang="en-GB"/>
          </a:p>
        </p:txBody>
      </p:sp>
      <p:sp>
        <p:nvSpPr>
          <p:cNvPr id="5" name="Footer Placeholder 4">
            <a:extLst>
              <a:ext uri="{FF2B5EF4-FFF2-40B4-BE49-F238E27FC236}">
                <a16:creationId xmlns:a16="http://schemas.microsoft.com/office/drawing/2014/main" id="{1568AA6A-FF9E-C0D6-0925-9920A602119F}"/>
              </a:ext>
            </a:extLst>
          </p:cNvPr>
          <p:cNvSpPr>
            <a:spLocks noGrp="1"/>
          </p:cNvSpPr>
          <p:nvPr>
            <p:ph type="ftr" sz="quarter" idx="11"/>
          </p:nvPr>
        </p:nvSpPr>
        <p:spPr/>
        <p:txBody>
          <a:bodyPr/>
          <a:lstStyle/>
          <a:p>
            <a:pPr>
              <a:defRPr/>
            </a:pPr>
            <a:endParaRPr lang="en-GB"/>
          </a:p>
        </p:txBody>
      </p:sp>
      <p:sp>
        <p:nvSpPr>
          <p:cNvPr id="6" name="Slide Number Placeholder 5">
            <a:extLst>
              <a:ext uri="{FF2B5EF4-FFF2-40B4-BE49-F238E27FC236}">
                <a16:creationId xmlns:a16="http://schemas.microsoft.com/office/drawing/2014/main" id="{E474B106-6DEC-9E6E-F562-77CE8CD16AF8}"/>
              </a:ext>
            </a:extLst>
          </p:cNvPr>
          <p:cNvSpPr>
            <a:spLocks noGrp="1"/>
          </p:cNvSpPr>
          <p:nvPr>
            <p:ph type="sldNum" sz="quarter" idx="12"/>
          </p:nvPr>
        </p:nvSpPr>
        <p:spPr/>
        <p:txBody>
          <a:bodyPr/>
          <a:lstStyle/>
          <a:p>
            <a:pPr>
              <a:defRPr/>
            </a:pPr>
            <a:fld id="{86985885-2256-4890-97FB-708CEB0E1123}" type="slidenum">
              <a:rPr lang="en-GB" smtClean="0"/>
              <a:pPr>
                <a:defRPr/>
              </a:pPr>
              <a:t>‹#›</a:t>
            </a:fld>
            <a:endParaRPr lang="en-GB"/>
          </a:p>
        </p:txBody>
      </p:sp>
    </p:spTree>
    <p:extLst>
      <p:ext uri="{BB962C8B-B14F-4D97-AF65-F5344CB8AC3E}">
        <p14:creationId xmlns:p14="http://schemas.microsoft.com/office/powerpoint/2010/main" val="3890162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9FCDBE-37D3-A5FB-65AD-85EC5F5AEA05}"/>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09B4302E-1CCE-74A5-7852-187882FD76A6}"/>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2B3409C5-31CC-4F6D-0089-819D2241D6CF}"/>
              </a:ext>
            </a:extLst>
          </p:cNvPr>
          <p:cNvSpPr>
            <a:spLocks noGrp="1"/>
          </p:cNvSpPr>
          <p:nvPr>
            <p:ph type="dt" sz="half" idx="10"/>
          </p:nvPr>
        </p:nvSpPr>
        <p:spPr/>
        <p:txBody>
          <a:bodyPr/>
          <a:lstStyle/>
          <a:p>
            <a:pPr>
              <a:defRPr/>
            </a:pPr>
            <a:fld id="{9DD67E77-F44D-494B-A76A-D91118991332}" type="datetime1">
              <a:rPr lang="en-GB" smtClean="0"/>
              <a:t>11/01/2025</a:t>
            </a:fld>
            <a:endParaRPr lang="en-GB"/>
          </a:p>
        </p:txBody>
      </p:sp>
      <p:sp>
        <p:nvSpPr>
          <p:cNvPr id="5" name="Footer Placeholder 4">
            <a:extLst>
              <a:ext uri="{FF2B5EF4-FFF2-40B4-BE49-F238E27FC236}">
                <a16:creationId xmlns:a16="http://schemas.microsoft.com/office/drawing/2014/main" id="{F3D16576-0761-1687-FAE1-A8ADECCC389C}"/>
              </a:ext>
            </a:extLst>
          </p:cNvPr>
          <p:cNvSpPr>
            <a:spLocks noGrp="1"/>
          </p:cNvSpPr>
          <p:nvPr>
            <p:ph type="ftr" sz="quarter" idx="11"/>
          </p:nvPr>
        </p:nvSpPr>
        <p:spPr/>
        <p:txBody>
          <a:bodyPr/>
          <a:lstStyle/>
          <a:p>
            <a:pPr>
              <a:defRPr/>
            </a:pPr>
            <a:endParaRPr lang="en-GB"/>
          </a:p>
        </p:txBody>
      </p:sp>
      <p:sp>
        <p:nvSpPr>
          <p:cNvPr id="6" name="Slide Number Placeholder 5">
            <a:extLst>
              <a:ext uri="{FF2B5EF4-FFF2-40B4-BE49-F238E27FC236}">
                <a16:creationId xmlns:a16="http://schemas.microsoft.com/office/drawing/2014/main" id="{83E02023-7772-AF59-4064-2B8A47E9BB87}"/>
              </a:ext>
            </a:extLst>
          </p:cNvPr>
          <p:cNvSpPr>
            <a:spLocks noGrp="1"/>
          </p:cNvSpPr>
          <p:nvPr>
            <p:ph type="sldNum" sz="quarter" idx="12"/>
          </p:nvPr>
        </p:nvSpPr>
        <p:spPr/>
        <p:txBody>
          <a:bodyPr/>
          <a:lstStyle/>
          <a:p>
            <a:pPr>
              <a:defRPr/>
            </a:pPr>
            <a:fld id="{C85AEC35-D436-45BD-B65B-51B63A3440A8}" type="slidenum">
              <a:rPr lang="en-GB" smtClean="0"/>
              <a:pPr>
                <a:defRPr/>
              </a:pPr>
              <a:t>‹#›</a:t>
            </a:fld>
            <a:endParaRPr lang="en-GB"/>
          </a:p>
        </p:txBody>
      </p:sp>
    </p:spTree>
    <p:extLst>
      <p:ext uri="{BB962C8B-B14F-4D97-AF65-F5344CB8AC3E}">
        <p14:creationId xmlns:p14="http://schemas.microsoft.com/office/powerpoint/2010/main" val="30926969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0E836B-D368-A696-6B95-F09998BA6559}"/>
              </a:ext>
            </a:extLst>
          </p:cNvPr>
          <p:cNvSpPr>
            <a:spLocks noGrp="1"/>
          </p:cNvSpPr>
          <p:nvPr>
            <p:ph type="title"/>
          </p:nvPr>
        </p:nvSpPr>
        <p:spPr>
          <a:xfrm>
            <a:off x="623888" y="1709739"/>
            <a:ext cx="7886700" cy="2852737"/>
          </a:xfrm>
        </p:spPr>
        <p:txBody>
          <a:bodyPr anchor="b"/>
          <a:lstStyle>
            <a:lvl1pPr>
              <a:defRPr sz="4500"/>
            </a:lvl1pPr>
          </a:lstStyle>
          <a:p>
            <a:r>
              <a:rPr lang="en-GB"/>
              <a:t>Click to edit Master title style</a:t>
            </a:r>
          </a:p>
        </p:txBody>
      </p:sp>
      <p:sp>
        <p:nvSpPr>
          <p:cNvPr id="3" name="Text Placeholder 2">
            <a:extLst>
              <a:ext uri="{FF2B5EF4-FFF2-40B4-BE49-F238E27FC236}">
                <a16:creationId xmlns:a16="http://schemas.microsoft.com/office/drawing/2014/main" id="{119D4A1D-DD7F-0635-5BB2-77A15DE6ECBE}"/>
              </a:ext>
            </a:extLst>
          </p:cNvPr>
          <p:cNvSpPr>
            <a:spLocks noGrp="1"/>
          </p:cNvSpPr>
          <p:nvPr>
            <p:ph type="body" idx="1"/>
          </p:nvPr>
        </p:nvSpPr>
        <p:spPr>
          <a:xfrm>
            <a:off x="623888" y="4589464"/>
            <a:ext cx="7886700" cy="150018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A823D535-DF63-5BBD-7339-1D0A1241D72B}"/>
              </a:ext>
            </a:extLst>
          </p:cNvPr>
          <p:cNvSpPr>
            <a:spLocks noGrp="1"/>
          </p:cNvSpPr>
          <p:nvPr>
            <p:ph type="dt" sz="half" idx="10"/>
          </p:nvPr>
        </p:nvSpPr>
        <p:spPr/>
        <p:txBody>
          <a:bodyPr/>
          <a:lstStyle/>
          <a:p>
            <a:pPr>
              <a:defRPr/>
            </a:pPr>
            <a:fld id="{A1586AF2-8C9E-46E6-A7CE-170A33E0B52F}" type="datetime1">
              <a:rPr lang="en-GB" smtClean="0"/>
              <a:t>11/01/2025</a:t>
            </a:fld>
            <a:endParaRPr lang="en-GB"/>
          </a:p>
        </p:txBody>
      </p:sp>
      <p:sp>
        <p:nvSpPr>
          <p:cNvPr id="5" name="Footer Placeholder 4">
            <a:extLst>
              <a:ext uri="{FF2B5EF4-FFF2-40B4-BE49-F238E27FC236}">
                <a16:creationId xmlns:a16="http://schemas.microsoft.com/office/drawing/2014/main" id="{13EFCCB2-ED80-8A7F-3615-96552A3CDCED}"/>
              </a:ext>
            </a:extLst>
          </p:cNvPr>
          <p:cNvSpPr>
            <a:spLocks noGrp="1"/>
          </p:cNvSpPr>
          <p:nvPr>
            <p:ph type="ftr" sz="quarter" idx="11"/>
          </p:nvPr>
        </p:nvSpPr>
        <p:spPr/>
        <p:txBody>
          <a:bodyPr/>
          <a:lstStyle/>
          <a:p>
            <a:pPr>
              <a:defRPr/>
            </a:pPr>
            <a:endParaRPr lang="en-GB"/>
          </a:p>
        </p:txBody>
      </p:sp>
      <p:sp>
        <p:nvSpPr>
          <p:cNvPr id="6" name="Slide Number Placeholder 5">
            <a:extLst>
              <a:ext uri="{FF2B5EF4-FFF2-40B4-BE49-F238E27FC236}">
                <a16:creationId xmlns:a16="http://schemas.microsoft.com/office/drawing/2014/main" id="{4DB894CC-0DAD-F03A-D044-89D6CE1939B7}"/>
              </a:ext>
            </a:extLst>
          </p:cNvPr>
          <p:cNvSpPr>
            <a:spLocks noGrp="1"/>
          </p:cNvSpPr>
          <p:nvPr>
            <p:ph type="sldNum" sz="quarter" idx="12"/>
          </p:nvPr>
        </p:nvSpPr>
        <p:spPr/>
        <p:txBody>
          <a:bodyPr/>
          <a:lstStyle/>
          <a:p>
            <a:pPr>
              <a:defRPr/>
            </a:pPr>
            <a:fld id="{88B2456F-CE5F-41A5-90BB-0F7D40F67D44}" type="slidenum">
              <a:rPr lang="en-GB" smtClean="0"/>
              <a:pPr>
                <a:defRPr/>
              </a:pPr>
              <a:t>‹#›</a:t>
            </a:fld>
            <a:endParaRPr lang="en-GB"/>
          </a:p>
        </p:txBody>
      </p:sp>
    </p:spTree>
    <p:extLst>
      <p:ext uri="{BB962C8B-B14F-4D97-AF65-F5344CB8AC3E}">
        <p14:creationId xmlns:p14="http://schemas.microsoft.com/office/powerpoint/2010/main" val="4125021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C18659-E429-FB8B-0470-08592A6F01A6}"/>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7FCAFD83-BA67-A255-0374-2D0A53A73C31}"/>
              </a:ext>
            </a:extLst>
          </p:cNvPr>
          <p:cNvSpPr>
            <a:spLocks noGrp="1"/>
          </p:cNvSpPr>
          <p:nvPr>
            <p:ph sz="half" idx="1"/>
          </p:nvPr>
        </p:nvSpPr>
        <p:spPr>
          <a:xfrm>
            <a:off x="628650" y="1825625"/>
            <a:ext cx="38862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1BC649C4-0C4E-AC1D-F65C-5AB4CCA51778}"/>
              </a:ext>
            </a:extLst>
          </p:cNvPr>
          <p:cNvSpPr>
            <a:spLocks noGrp="1"/>
          </p:cNvSpPr>
          <p:nvPr>
            <p:ph sz="half" idx="2"/>
          </p:nvPr>
        </p:nvSpPr>
        <p:spPr>
          <a:xfrm>
            <a:off x="4629150" y="1825625"/>
            <a:ext cx="38862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2BD5F4B9-A10C-EB24-CACE-9F340DEB1249}"/>
              </a:ext>
            </a:extLst>
          </p:cNvPr>
          <p:cNvSpPr>
            <a:spLocks noGrp="1"/>
          </p:cNvSpPr>
          <p:nvPr>
            <p:ph type="dt" sz="half" idx="10"/>
          </p:nvPr>
        </p:nvSpPr>
        <p:spPr/>
        <p:txBody>
          <a:bodyPr/>
          <a:lstStyle/>
          <a:p>
            <a:pPr>
              <a:defRPr/>
            </a:pPr>
            <a:fld id="{AD0C6F50-A7A8-48B6-B8D8-00F0F1794735}" type="datetime1">
              <a:rPr lang="en-GB" smtClean="0"/>
              <a:t>11/01/2025</a:t>
            </a:fld>
            <a:endParaRPr lang="en-GB"/>
          </a:p>
        </p:txBody>
      </p:sp>
      <p:sp>
        <p:nvSpPr>
          <p:cNvPr id="6" name="Footer Placeholder 5">
            <a:extLst>
              <a:ext uri="{FF2B5EF4-FFF2-40B4-BE49-F238E27FC236}">
                <a16:creationId xmlns:a16="http://schemas.microsoft.com/office/drawing/2014/main" id="{7E51A2B8-BF0E-6ACF-0BA3-EE4CB21F90AB}"/>
              </a:ext>
            </a:extLst>
          </p:cNvPr>
          <p:cNvSpPr>
            <a:spLocks noGrp="1"/>
          </p:cNvSpPr>
          <p:nvPr>
            <p:ph type="ftr" sz="quarter" idx="11"/>
          </p:nvPr>
        </p:nvSpPr>
        <p:spPr/>
        <p:txBody>
          <a:bodyPr/>
          <a:lstStyle/>
          <a:p>
            <a:pPr>
              <a:defRPr/>
            </a:pPr>
            <a:endParaRPr lang="en-GB"/>
          </a:p>
        </p:txBody>
      </p:sp>
      <p:sp>
        <p:nvSpPr>
          <p:cNvPr id="7" name="Slide Number Placeholder 6">
            <a:extLst>
              <a:ext uri="{FF2B5EF4-FFF2-40B4-BE49-F238E27FC236}">
                <a16:creationId xmlns:a16="http://schemas.microsoft.com/office/drawing/2014/main" id="{41406048-6321-1018-C5AF-4995E87A4F70}"/>
              </a:ext>
            </a:extLst>
          </p:cNvPr>
          <p:cNvSpPr>
            <a:spLocks noGrp="1"/>
          </p:cNvSpPr>
          <p:nvPr>
            <p:ph type="sldNum" sz="quarter" idx="12"/>
          </p:nvPr>
        </p:nvSpPr>
        <p:spPr/>
        <p:txBody>
          <a:bodyPr/>
          <a:lstStyle/>
          <a:p>
            <a:pPr>
              <a:defRPr/>
            </a:pPr>
            <a:fld id="{7C5A57EA-B888-4D93-B58A-5FBC138A7B53}" type="slidenum">
              <a:rPr lang="en-GB" smtClean="0"/>
              <a:pPr>
                <a:defRPr/>
              </a:pPr>
              <a:t>‹#›</a:t>
            </a:fld>
            <a:endParaRPr lang="en-GB"/>
          </a:p>
        </p:txBody>
      </p:sp>
    </p:spTree>
    <p:extLst>
      <p:ext uri="{BB962C8B-B14F-4D97-AF65-F5344CB8AC3E}">
        <p14:creationId xmlns:p14="http://schemas.microsoft.com/office/powerpoint/2010/main" val="3801300020"/>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96280F-E9CE-AB32-93D5-113D59964198}"/>
              </a:ext>
            </a:extLst>
          </p:cNvPr>
          <p:cNvSpPr>
            <a:spLocks noGrp="1"/>
          </p:cNvSpPr>
          <p:nvPr>
            <p:ph type="title"/>
          </p:nvPr>
        </p:nvSpPr>
        <p:spPr>
          <a:xfrm>
            <a:off x="629841" y="365126"/>
            <a:ext cx="78867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B771132A-2188-CEAC-04D0-BD89B309215B}"/>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a:extLst>
              <a:ext uri="{FF2B5EF4-FFF2-40B4-BE49-F238E27FC236}">
                <a16:creationId xmlns:a16="http://schemas.microsoft.com/office/drawing/2014/main" id="{3F2688BE-66A1-0869-B4E5-6E884C3A4175}"/>
              </a:ext>
            </a:extLst>
          </p:cNvPr>
          <p:cNvSpPr>
            <a:spLocks noGrp="1"/>
          </p:cNvSpPr>
          <p:nvPr>
            <p:ph sz="half" idx="2"/>
          </p:nvPr>
        </p:nvSpPr>
        <p:spPr>
          <a:xfrm>
            <a:off x="629842" y="2505075"/>
            <a:ext cx="3868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106082AF-201E-942A-8693-7ED01DA0A23A}"/>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a:extLst>
              <a:ext uri="{FF2B5EF4-FFF2-40B4-BE49-F238E27FC236}">
                <a16:creationId xmlns:a16="http://schemas.microsoft.com/office/drawing/2014/main" id="{6F59E092-234D-0632-F13A-52B60D806015}"/>
              </a:ext>
            </a:extLst>
          </p:cNvPr>
          <p:cNvSpPr>
            <a:spLocks noGrp="1"/>
          </p:cNvSpPr>
          <p:nvPr>
            <p:ph sz="quarter" idx="4"/>
          </p:nvPr>
        </p:nvSpPr>
        <p:spPr>
          <a:xfrm>
            <a:off x="4629150" y="2505075"/>
            <a:ext cx="3887391"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055AEAE8-ACF3-CAEE-7F84-95783C0A9283}"/>
              </a:ext>
            </a:extLst>
          </p:cNvPr>
          <p:cNvSpPr>
            <a:spLocks noGrp="1"/>
          </p:cNvSpPr>
          <p:nvPr>
            <p:ph type="dt" sz="half" idx="10"/>
          </p:nvPr>
        </p:nvSpPr>
        <p:spPr/>
        <p:txBody>
          <a:bodyPr/>
          <a:lstStyle/>
          <a:p>
            <a:pPr>
              <a:defRPr/>
            </a:pPr>
            <a:fld id="{510DE7CA-EA84-4684-B330-DF8EFCFAD26A}" type="datetime1">
              <a:rPr lang="en-GB" smtClean="0"/>
              <a:t>11/01/2025</a:t>
            </a:fld>
            <a:endParaRPr lang="en-GB"/>
          </a:p>
        </p:txBody>
      </p:sp>
      <p:sp>
        <p:nvSpPr>
          <p:cNvPr id="8" name="Footer Placeholder 7">
            <a:extLst>
              <a:ext uri="{FF2B5EF4-FFF2-40B4-BE49-F238E27FC236}">
                <a16:creationId xmlns:a16="http://schemas.microsoft.com/office/drawing/2014/main" id="{B0425DA4-9FB6-8231-0369-B6FC073F59D7}"/>
              </a:ext>
            </a:extLst>
          </p:cNvPr>
          <p:cNvSpPr>
            <a:spLocks noGrp="1"/>
          </p:cNvSpPr>
          <p:nvPr>
            <p:ph type="ftr" sz="quarter" idx="11"/>
          </p:nvPr>
        </p:nvSpPr>
        <p:spPr/>
        <p:txBody>
          <a:bodyPr/>
          <a:lstStyle/>
          <a:p>
            <a:pPr>
              <a:defRPr/>
            </a:pPr>
            <a:endParaRPr lang="en-GB"/>
          </a:p>
        </p:txBody>
      </p:sp>
      <p:sp>
        <p:nvSpPr>
          <p:cNvPr id="9" name="Slide Number Placeholder 8">
            <a:extLst>
              <a:ext uri="{FF2B5EF4-FFF2-40B4-BE49-F238E27FC236}">
                <a16:creationId xmlns:a16="http://schemas.microsoft.com/office/drawing/2014/main" id="{B4117C02-3FDE-2F70-26FF-46716E29880A}"/>
              </a:ext>
            </a:extLst>
          </p:cNvPr>
          <p:cNvSpPr>
            <a:spLocks noGrp="1"/>
          </p:cNvSpPr>
          <p:nvPr>
            <p:ph type="sldNum" sz="quarter" idx="12"/>
          </p:nvPr>
        </p:nvSpPr>
        <p:spPr/>
        <p:txBody>
          <a:bodyPr/>
          <a:lstStyle/>
          <a:p>
            <a:pPr>
              <a:defRPr/>
            </a:pPr>
            <a:fld id="{8567FBFF-8A59-4CEE-ADE1-21058B80A4B8}" type="slidenum">
              <a:rPr lang="en-GB" smtClean="0"/>
              <a:pPr>
                <a:defRPr/>
              </a:pPr>
              <a:t>‹#›</a:t>
            </a:fld>
            <a:endParaRPr lang="en-GB"/>
          </a:p>
        </p:txBody>
      </p:sp>
    </p:spTree>
    <p:extLst>
      <p:ext uri="{BB962C8B-B14F-4D97-AF65-F5344CB8AC3E}">
        <p14:creationId xmlns:p14="http://schemas.microsoft.com/office/powerpoint/2010/main" val="1813147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595894-F5D6-D484-93AD-05B8480F8178}"/>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C443335B-332A-287E-EDEF-4098F886974F}"/>
              </a:ext>
            </a:extLst>
          </p:cNvPr>
          <p:cNvSpPr>
            <a:spLocks noGrp="1"/>
          </p:cNvSpPr>
          <p:nvPr>
            <p:ph type="dt" sz="half" idx="10"/>
          </p:nvPr>
        </p:nvSpPr>
        <p:spPr/>
        <p:txBody>
          <a:bodyPr/>
          <a:lstStyle/>
          <a:p>
            <a:pPr>
              <a:defRPr/>
            </a:pPr>
            <a:fld id="{EFD453C4-A9D0-4E48-8679-2F611EFDDD04}" type="datetime1">
              <a:rPr lang="en-GB" smtClean="0"/>
              <a:t>11/01/2025</a:t>
            </a:fld>
            <a:endParaRPr lang="en-GB"/>
          </a:p>
        </p:txBody>
      </p:sp>
      <p:sp>
        <p:nvSpPr>
          <p:cNvPr id="4" name="Footer Placeholder 3">
            <a:extLst>
              <a:ext uri="{FF2B5EF4-FFF2-40B4-BE49-F238E27FC236}">
                <a16:creationId xmlns:a16="http://schemas.microsoft.com/office/drawing/2014/main" id="{A5AA6BB7-0226-D389-620A-2AEB4DDB720E}"/>
              </a:ext>
            </a:extLst>
          </p:cNvPr>
          <p:cNvSpPr>
            <a:spLocks noGrp="1"/>
          </p:cNvSpPr>
          <p:nvPr>
            <p:ph type="ftr" sz="quarter" idx="11"/>
          </p:nvPr>
        </p:nvSpPr>
        <p:spPr/>
        <p:txBody>
          <a:bodyPr/>
          <a:lstStyle/>
          <a:p>
            <a:pPr>
              <a:defRPr/>
            </a:pPr>
            <a:endParaRPr lang="en-GB"/>
          </a:p>
        </p:txBody>
      </p:sp>
      <p:sp>
        <p:nvSpPr>
          <p:cNvPr id="5" name="Slide Number Placeholder 4">
            <a:extLst>
              <a:ext uri="{FF2B5EF4-FFF2-40B4-BE49-F238E27FC236}">
                <a16:creationId xmlns:a16="http://schemas.microsoft.com/office/drawing/2014/main" id="{65302B00-A381-EA3B-A7F2-BC1CFB65C5B3}"/>
              </a:ext>
            </a:extLst>
          </p:cNvPr>
          <p:cNvSpPr>
            <a:spLocks noGrp="1"/>
          </p:cNvSpPr>
          <p:nvPr>
            <p:ph type="sldNum" sz="quarter" idx="12"/>
          </p:nvPr>
        </p:nvSpPr>
        <p:spPr/>
        <p:txBody>
          <a:bodyPr/>
          <a:lstStyle/>
          <a:p>
            <a:pPr>
              <a:defRPr/>
            </a:pPr>
            <a:fld id="{D13D4EB6-FE49-49D4-8F63-D197883F2360}" type="slidenum">
              <a:rPr lang="en-GB" smtClean="0"/>
              <a:pPr>
                <a:defRPr/>
              </a:pPr>
              <a:t>‹#›</a:t>
            </a:fld>
            <a:endParaRPr lang="en-GB"/>
          </a:p>
        </p:txBody>
      </p:sp>
    </p:spTree>
    <p:extLst>
      <p:ext uri="{BB962C8B-B14F-4D97-AF65-F5344CB8AC3E}">
        <p14:creationId xmlns:p14="http://schemas.microsoft.com/office/powerpoint/2010/main" val="40266883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0166923-69E5-90A8-E3D9-8832085F442E}"/>
              </a:ext>
            </a:extLst>
          </p:cNvPr>
          <p:cNvSpPr>
            <a:spLocks noGrp="1"/>
          </p:cNvSpPr>
          <p:nvPr>
            <p:ph type="dt" sz="half" idx="10"/>
          </p:nvPr>
        </p:nvSpPr>
        <p:spPr/>
        <p:txBody>
          <a:bodyPr/>
          <a:lstStyle/>
          <a:p>
            <a:pPr>
              <a:defRPr/>
            </a:pPr>
            <a:fld id="{900F359A-E2AA-490E-9B35-132B944BB3E3}" type="datetime1">
              <a:rPr lang="en-GB" smtClean="0"/>
              <a:t>11/01/2025</a:t>
            </a:fld>
            <a:endParaRPr lang="en-GB"/>
          </a:p>
        </p:txBody>
      </p:sp>
      <p:sp>
        <p:nvSpPr>
          <p:cNvPr id="3" name="Footer Placeholder 2">
            <a:extLst>
              <a:ext uri="{FF2B5EF4-FFF2-40B4-BE49-F238E27FC236}">
                <a16:creationId xmlns:a16="http://schemas.microsoft.com/office/drawing/2014/main" id="{1B66D831-4C3F-5050-2DA0-59CBB351FEFB}"/>
              </a:ext>
            </a:extLst>
          </p:cNvPr>
          <p:cNvSpPr>
            <a:spLocks noGrp="1"/>
          </p:cNvSpPr>
          <p:nvPr>
            <p:ph type="ftr" sz="quarter" idx="11"/>
          </p:nvPr>
        </p:nvSpPr>
        <p:spPr/>
        <p:txBody>
          <a:bodyPr/>
          <a:lstStyle/>
          <a:p>
            <a:pPr>
              <a:defRPr/>
            </a:pPr>
            <a:endParaRPr lang="en-GB"/>
          </a:p>
        </p:txBody>
      </p:sp>
      <p:sp>
        <p:nvSpPr>
          <p:cNvPr id="4" name="Slide Number Placeholder 3">
            <a:extLst>
              <a:ext uri="{FF2B5EF4-FFF2-40B4-BE49-F238E27FC236}">
                <a16:creationId xmlns:a16="http://schemas.microsoft.com/office/drawing/2014/main" id="{70DBBC99-3A2F-5290-DC8A-B33B4FB25256}"/>
              </a:ext>
            </a:extLst>
          </p:cNvPr>
          <p:cNvSpPr>
            <a:spLocks noGrp="1"/>
          </p:cNvSpPr>
          <p:nvPr>
            <p:ph type="sldNum" sz="quarter" idx="12"/>
          </p:nvPr>
        </p:nvSpPr>
        <p:spPr/>
        <p:txBody>
          <a:bodyPr/>
          <a:lstStyle/>
          <a:p>
            <a:pPr>
              <a:defRPr/>
            </a:pPr>
            <a:fld id="{E3E09D22-1573-4D85-A28C-7D90D61F2628}" type="slidenum">
              <a:rPr lang="en-GB" smtClean="0"/>
              <a:pPr>
                <a:defRPr/>
              </a:pPr>
              <a:t>‹#›</a:t>
            </a:fld>
            <a:endParaRPr lang="en-GB"/>
          </a:p>
        </p:txBody>
      </p:sp>
    </p:spTree>
    <p:extLst>
      <p:ext uri="{BB962C8B-B14F-4D97-AF65-F5344CB8AC3E}">
        <p14:creationId xmlns:p14="http://schemas.microsoft.com/office/powerpoint/2010/main" val="6006850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13FA73-B3AE-3784-273C-620F2E40A1DC}"/>
              </a:ext>
            </a:extLst>
          </p:cNvPr>
          <p:cNvSpPr>
            <a:spLocks noGrp="1"/>
          </p:cNvSpPr>
          <p:nvPr>
            <p:ph type="title"/>
          </p:nvPr>
        </p:nvSpPr>
        <p:spPr>
          <a:xfrm>
            <a:off x="629841" y="457200"/>
            <a:ext cx="2949178" cy="1600200"/>
          </a:xfrm>
        </p:spPr>
        <p:txBody>
          <a:bodyPr anchor="b"/>
          <a:lstStyle>
            <a:lvl1pPr>
              <a:defRPr sz="2400"/>
            </a:lvl1pPr>
          </a:lstStyle>
          <a:p>
            <a:r>
              <a:rPr lang="en-GB"/>
              <a:t>Click to edit Master title style</a:t>
            </a:r>
          </a:p>
        </p:txBody>
      </p:sp>
      <p:sp>
        <p:nvSpPr>
          <p:cNvPr id="3" name="Content Placeholder 2">
            <a:extLst>
              <a:ext uri="{FF2B5EF4-FFF2-40B4-BE49-F238E27FC236}">
                <a16:creationId xmlns:a16="http://schemas.microsoft.com/office/drawing/2014/main" id="{40A7F60B-56F4-49D5-6571-0464BC3FCDA9}"/>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4D109DA7-3315-A662-AB30-C495C11BC85B}"/>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a:extLst>
              <a:ext uri="{FF2B5EF4-FFF2-40B4-BE49-F238E27FC236}">
                <a16:creationId xmlns:a16="http://schemas.microsoft.com/office/drawing/2014/main" id="{32DF45D6-1881-EF75-4B6B-1317101AFA9D}"/>
              </a:ext>
            </a:extLst>
          </p:cNvPr>
          <p:cNvSpPr>
            <a:spLocks noGrp="1"/>
          </p:cNvSpPr>
          <p:nvPr>
            <p:ph type="dt" sz="half" idx="10"/>
          </p:nvPr>
        </p:nvSpPr>
        <p:spPr/>
        <p:txBody>
          <a:bodyPr/>
          <a:lstStyle/>
          <a:p>
            <a:pPr>
              <a:defRPr/>
            </a:pPr>
            <a:fld id="{61B79BE5-DBF9-4A5F-B1D6-FFF582F89307}" type="datetime1">
              <a:rPr lang="en-GB" smtClean="0"/>
              <a:t>11/01/2025</a:t>
            </a:fld>
            <a:endParaRPr lang="en-GB"/>
          </a:p>
        </p:txBody>
      </p:sp>
      <p:sp>
        <p:nvSpPr>
          <p:cNvPr id="6" name="Footer Placeholder 5">
            <a:extLst>
              <a:ext uri="{FF2B5EF4-FFF2-40B4-BE49-F238E27FC236}">
                <a16:creationId xmlns:a16="http://schemas.microsoft.com/office/drawing/2014/main" id="{A93E3AAA-845A-2C62-5987-263D13BE997F}"/>
              </a:ext>
            </a:extLst>
          </p:cNvPr>
          <p:cNvSpPr>
            <a:spLocks noGrp="1"/>
          </p:cNvSpPr>
          <p:nvPr>
            <p:ph type="ftr" sz="quarter" idx="11"/>
          </p:nvPr>
        </p:nvSpPr>
        <p:spPr/>
        <p:txBody>
          <a:bodyPr/>
          <a:lstStyle/>
          <a:p>
            <a:pPr>
              <a:defRPr/>
            </a:pPr>
            <a:endParaRPr lang="en-GB"/>
          </a:p>
        </p:txBody>
      </p:sp>
      <p:sp>
        <p:nvSpPr>
          <p:cNvPr id="7" name="Slide Number Placeholder 6">
            <a:extLst>
              <a:ext uri="{FF2B5EF4-FFF2-40B4-BE49-F238E27FC236}">
                <a16:creationId xmlns:a16="http://schemas.microsoft.com/office/drawing/2014/main" id="{FA0F4128-274E-1E70-9134-90F18CCFA335}"/>
              </a:ext>
            </a:extLst>
          </p:cNvPr>
          <p:cNvSpPr>
            <a:spLocks noGrp="1"/>
          </p:cNvSpPr>
          <p:nvPr>
            <p:ph type="sldNum" sz="quarter" idx="12"/>
          </p:nvPr>
        </p:nvSpPr>
        <p:spPr/>
        <p:txBody>
          <a:bodyPr/>
          <a:lstStyle/>
          <a:p>
            <a:pPr>
              <a:defRPr/>
            </a:pPr>
            <a:fld id="{1C874505-529C-4F65-9EA2-6516DA69ADD5}" type="slidenum">
              <a:rPr lang="en-GB" smtClean="0"/>
              <a:pPr>
                <a:defRPr/>
              </a:pPr>
              <a:t>‹#›</a:t>
            </a:fld>
            <a:endParaRPr lang="en-GB"/>
          </a:p>
        </p:txBody>
      </p:sp>
    </p:spTree>
    <p:extLst>
      <p:ext uri="{BB962C8B-B14F-4D97-AF65-F5344CB8AC3E}">
        <p14:creationId xmlns:p14="http://schemas.microsoft.com/office/powerpoint/2010/main" val="27865815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49DD5F-8005-4008-E046-6781931077CA}"/>
              </a:ext>
            </a:extLst>
          </p:cNvPr>
          <p:cNvSpPr>
            <a:spLocks noGrp="1"/>
          </p:cNvSpPr>
          <p:nvPr>
            <p:ph type="title"/>
          </p:nvPr>
        </p:nvSpPr>
        <p:spPr>
          <a:xfrm>
            <a:off x="629841" y="457200"/>
            <a:ext cx="2949178" cy="1600200"/>
          </a:xfrm>
        </p:spPr>
        <p:txBody>
          <a:bodyPr anchor="b"/>
          <a:lstStyle>
            <a:lvl1pPr>
              <a:defRPr sz="2400"/>
            </a:lvl1pPr>
          </a:lstStyle>
          <a:p>
            <a:r>
              <a:rPr lang="en-GB"/>
              <a:t>Click to edit Master title style</a:t>
            </a:r>
          </a:p>
        </p:txBody>
      </p:sp>
      <p:sp>
        <p:nvSpPr>
          <p:cNvPr id="3" name="Picture Placeholder 2">
            <a:extLst>
              <a:ext uri="{FF2B5EF4-FFF2-40B4-BE49-F238E27FC236}">
                <a16:creationId xmlns:a16="http://schemas.microsoft.com/office/drawing/2014/main" id="{8C484FAA-DBEE-016B-32A1-7EA18DDC4363}"/>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GB"/>
          </a:p>
        </p:txBody>
      </p:sp>
      <p:sp>
        <p:nvSpPr>
          <p:cNvPr id="4" name="Text Placeholder 3">
            <a:extLst>
              <a:ext uri="{FF2B5EF4-FFF2-40B4-BE49-F238E27FC236}">
                <a16:creationId xmlns:a16="http://schemas.microsoft.com/office/drawing/2014/main" id="{90AF4A90-60A3-8ADD-DC4D-73D34415C7D5}"/>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a:extLst>
              <a:ext uri="{FF2B5EF4-FFF2-40B4-BE49-F238E27FC236}">
                <a16:creationId xmlns:a16="http://schemas.microsoft.com/office/drawing/2014/main" id="{65A4CBC5-96BA-CD07-B331-C1C2E021FDFA}"/>
              </a:ext>
            </a:extLst>
          </p:cNvPr>
          <p:cNvSpPr>
            <a:spLocks noGrp="1"/>
          </p:cNvSpPr>
          <p:nvPr>
            <p:ph type="dt" sz="half" idx="10"/>
          </p:nvPr>
        </p:nvSpPr>
        <p:spPr/>
        <p:txBody>
          <a:bodyPr/>
          <a:lstStyle/>
          <a:p>
            <a:pPr>
              <a:defRPr/>
            </a:pPr>
            <a:fld id="{193C98E0-9490-4B4B-97FC-CF51D086A6E2}" type="datetime1">
              <a:rPr lang="en-GB" smtClean="0"/>
              <a:t>11/01/2025</a:t>
            </a:fld>
            <a:endParaRPr lang="en-GB"/>
          </a:p>
        </p:txBody>
      </p:sp>
      <p:sp>
        <p:nvSpPr>
          <p:cNvPr id="6" name="Footer Placeholder 5">
            <a:extLst>
              <a:ext uri="{FF2B5EF4-FFF2-40B4-BE49-F238E27FC236}">
                <a16:creationId xmlns:a16="http://schemas.microsoft.com/office/drawing/2014/main" id="{FF670489-05C9-2F40-2893-40FF131851D1}"/>
              </a:ext>
            </a:extLst>
          </p:cNvPr>
          <p:cNvSpPr>
            <a:spLocks noGrp="1"/>
          </p:cNvSpPr>
          <p:nvPr>
            <p:ph type="ftr" sz="quarter" idx="11"/>
          </p:nvPr>
        </p:nvSpPr>
        <p:spPr/>
        <p:txBody>
          <a:bodyPr/>
          <a:lstStyle/>
          <a:p>
            <a:pPr>
              <a:defRPr/>
            </a:pPr>
            <a:endParaRPr lang="en-GB"/>
          </a:p>
        </p:txBody>
      </p:sp>
      <p:sp>
        <p:nvSpPr>
          <p:cNvPr id="7" name="Slide Number Placeholder 6">
            <a:extLst>
              <a:ext uri="{FF2B5EF4-FFF2-40B4-BE49-F238E27FC236}">
                <a16:creationId xmlns:a16="http://schemas.microsoft.com/office/drawing/2014/main" id="{5A4A9EAB-CE25-761B-1869-F7055AD78CB7}"/>
              </a:ext>
            </a:extLst>
          </p:cNvPr>
          <p:cNvSpPr>
            <a:spLocks noGrp="1"/>
          </p:cNvSpPr>
          <p:nvPr>
            <p:ph type="sldNum" sz="quarter" idx="12"/>
          </p:nvPr>
        </p:nvSpPr>
        <p:spPr/>
        <p:txBody>
          <a:bodyPr/>
          <a:lstStyle/>
          <a:p>
            <a:pPr>
              <a:defRPr/>
            </a:pPr>
            <a:fld id="{FEEEDBBB-0523-4594-8814-62F6625B9012}" type="slidenum">
              <a:rPr lang="en-GB" smtClean="0"/>
              <a:pPr>
                <a:defRPr/>
              </a:pPr>
              <a:t>‹#›</a:t>
            </a:fld>
            <a:endParaRPr lang="en-GB"/>
          </a:p>
        </p:txBody>
      </p:sp>
    </p:spTree>
    <p:extLst>
      <p:ext uri="{BB962C8B-B14F-4D97-AF65-F5344CB8AC3E}">
        <p14:creationId xmlns:p14="http://schemas.microsoft.com/office/powerpoint/2010/main" val="39293548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1891D42-399C-7D8F-799A-C8E4DB33D326}"/>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B15DA90A-1BB9-D70C-CF8F-CC0336E87E01}"/>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317C4003-1B20-A026-8803-CE580311BCEF}"/>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82000"/>
                  </a:schemeClr>
                </a:solidFill>
              </a:defRPr>
            </a:lvl1pPr>
          </a:lstStyle>
          <a:p>
            <a:pPr>
              <a:defRPr/>
            </a:pPr>
            <a:fld id="{AD0C6F50-A7A8-48B6-B8D8-00F0F1794735}" type="datetime1">
              <a:rPr lang="en-GB" smtClean="0"/>
              <a:t>11/01/2025</a:t>
            </a:fld>
            <a:endParaRPr lang="en-GB"/>
          </a:p>
        </p:txBody>
      </p:sp>
      <p:sp>
        <p:nvSpPr>
          <p:cNvPr id="5" name="Footer Placeholder 4">
            <a:extLst>
              <a:ext uri="{FF2B5EF4-FFF2-40B4-BE49-F238E27FC236}">
                <a16:creationId xmlns:a16="http://schemas.microsoft.com/office/drawing/2014/main" id="{118212D3-E259-8E77-F457-51E80EB61AB1}"/>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82000"/>
                  </a:schemeClr>
                </a:solidFill>
              </a:defRPr>
            </a:lvl1pPr>
          </a:lstStyle>
          <a:p>
            <a:pPr>
              <a:defRPr/>
            </a:pPr>
            <a:endParaRPr lang="en-GB"/>
          </a:p>
        </p:txBody>
      </p:sp>
      <p:sp>
        <p:nvSpPr>
          <p:cNvPr id="6" name="Slide Number Placeholder 5">
            <a:extLst>
              <a:ext uri="{FF2B5EF4-FFF2-40B4-BE49-F238E27FC236}">
                <a16:creationId xmlns:a16="http://schemas.microsoft.com/office/drawing/2014/main" id="{E92F33E3-007F-D570-4E76-CB3DA70A5F42}"/>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82000"/>
                  </a:schemeClr>
                </a:solidFill>
              </a:defRPr>
            </a:lvl1pPr>
          </a:lstStyle>
          <a:p>
            <a:pPr>
              <a:defRPr/>
            </a:pPr>
            <a:fld id="{7C5A57EA-B888-4D93-B58A-5FBC138A7B53}" type="slidenum">
              <a:rPr lang="en-GB" smtClean="0"/>
              <a:pPr>
                <a:defRPr/>
              </a:pPr>
              <a:t>‹#›</a:t>
            </a:fld>
            <a:endParaRPr lang="en-GB"/>
          </a:p>
        </p:txBody>
      </p:sp>
    </p:spTree>
    <p:extLst>
      <p:ext uri="{BB962C8B-B14F-4D97-AF65-F5344CB8AC3E}">
        <p14:creationId xmlns:p14="http://schemas.microsoft.com/office/powerpoint/2010/main" val="960783233"/>
      </p:ext>
    </p:extLst>
  </p:cSld>
  <p:clrMap bg1="lt1" tx1="dk1" bg2="lt2" tx2="dk2" accent1="accent1" accent2="accent2" accent3="accent3" accent4="accent4" accent5="accent5" accent6="accent6" hlink="hlink" folHlink="folHlink"/>
  <p:sldLayoutIdLst>
    <p:sldLayoutId id="2147484613" r:id="rId1"/>
    <p:sldLayoutId id="2147484614" r:id="rId2"/>
    <p:sldLayoutId id="2147484615" r:id="rId3"/>
    <p:sldLayoutId id="2147484616" r:id="rId4"/>
    <p:sldLayoutId id="2147484617" r:id="rId5"/>
    <p:sldLayoutId id="2147484618" r:id="rId6"/>
    <p:sldLayoutId id="2147484619" r:id="rId7"/>
    <p:sldLayoutId id="2147484620" r:id="rId8"/>
    <p:sldLayoutId id="2147484621" r:id="rId9"/>
    <p:sldLayoutId id="2147484622" r:id="rId10"/>
    <p:sldLayoutId id="2147484623"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2"/>
          <p:cNvSpPr>
            <a:spLocks noGrp="1"/>
          </p:cNvSpPr>
          <p:nvPr>
            <p:ph type="ctrTitle"/>
          </p:nvPr>
        </p:nvSpPr>
        <p:spPr>
          <a:xfrm>
            <a:off x="0" y="1"/>
            <a:ext cx="9144000" cy="1268759"/>
          </a:xfrm>
          <a:solidFill>
            <a:srgbClr val="EE952A"/>
          </a:solidFill>
          <a:ln>
            <a:solidFill>
              <a:schemeClr val="accent1"/>
            </a:solidFill>
          </a:ln>
        </p:spPr>
        <p:txBody>
          <a:bodyPr>
            <a:normAutofit/>
          </a:bodyPr>
          <a:lstStyle/>
          <a:p>
            <a:pPr algn="ctr">
              <a:defRPr/>
            </a:pPr>
            <a:r>
              <a:rPr lang="en-GB" sz="4800" b="1" dirty="0">
                <a:solidFill>
                  <a:schemeClr val="tx1"/>
                </a:solidFill>
              </a:rPr>
              <a:t>THE MAIN PRACTICE</a:t>
            </a:r>
            <a:br>
              <a:rPr lang="en-GB" sz="4800" b="1" dirty="0">
                <a:solidFill>
                  <a:schemeClr val="tx1"/>
                </a:solidFill>
              </a:rPr>
            </a:br>
            <a:r>
              <a:rPr lang="en-GB" sz="3600" b="1" dirty="0">
                <a:solidFill>
                  <a:schemeClr val="bg1"/>
                </a:solidFill>
              </a:rPr>
              <a:t>POINT TWO</a:t>
            </a:r>
          </a:p>
        </p:txBody>
      </p:sp>
      <p:sp>
        <p:nvSpPr>
          <p:cNvPr id="9219" name="Rectangle 3"/>
          <p:cNvSpPr>
            <a:spLocks noGrp="1" noChangeArrowheads="1"/>
          </p:cNvSpPr>
          <p:nvPr>
            <p:ph type="subTitle" idx="1"/>
          </p:nvPr>
        </p:nvSpPr>
        <p:spPr>
          <a:xfrm>
            <a:off x="0" y="1268760"/>
            <a:ext cx="9144000" cy="5589240"/>
          </a:xfrm>
          <a:solidFill>
            <a:srgbClr val="33CD92"/>
          </a:solidFill>
          <a:ln>
            <a:solidFill>
              <a:schemeClr val="tx1"/>
            </a:solidFill>
          </a:ln>
        </p:spPr>
        <p:txBody>
          <a:bodyPr>
            <a:normAutofit lnSpcReduction="10000"/>
          </a:bodyPr>
          <a:lstStyle/>
          <a:p>
            <a:pPr algn="ctr">
              <a:buClrTx/>
              <a:defRPr/>
            </a:pPr>
            <a:endParaRPr lang="en-GB" sz="5400" dirty="0">
              <a:solidFill>
                <a:schemeClr val="bg1"/>
              </a:solidFill>
              <a:latin typeface="Calibri" pitchFamily="34" charset="0"/>
            </a:endParaRPr>
          </a:p>
          <a:p>
            <a:pPr algn="ctr">
              <a:buClrTx/>
              <a:defRPr/>
            </a:pPr>
            <a:endParaRPr lang="en-GB" sz="5400" dirty="0">
              <a:solidFill>
                <a:schemeClr val="bg1"/>
              </a:solidFill>
              <a:latin typeface="Calibri" pitchFamily="34" charset="0"/>
            </a:endParaRPr>
          </a:p>
          <a:p>
            <a:pPr algn="ctr">
              <a:buClrTx/>
              <a:defRPr/>
            </a:pPr>
            <a:endParaRPr lang="en-GB" sz="5400" dirty="0">
              <a:solidFill>
                <a:schemeClr val="bg1"/>
              </a:solidFill>
              <a:latin typeface="Calibri" pitchFamily="34" charset="0"/>
            </a:endParaRPr>
          </a:p>
          <a:p>
            <a:pPr algn="ctr">
              <a:buClrTx/>
              <a:defRPr/>
            </a:pPr>
            <a:endParaRPr lang="en-GB" sz="5400" dirty="0">
              <a:solidFill>
                <a:schemeClr val="bg1"/>
              </a:solidFill>
              <a:latin typeface="Calibri" pitchFamily="34" charset="0"/>
            </a:endParaRPr>
          </a:p>
          <a:p>
            <a:pPr algn="ctr">
              <a:buClrTx/>
              <a:defRPr/>
            </a:pPr>
            <a:endParaRPr lang="en-GB" sz="5400" dirty="0">
              <a:solidFill>
                <a:schemeClr val="bg1"/>
              </a:solidFill>
              <a:latin typeface="Calibri" pitchFamily="34" charset="0"/>
            </a:endParaRPr>
          </a:p>
          <a:p>
            <a:pPr algn="ctr">
              <a:buClrTx/>
              <a:defRPr/>
            </a:pPr>
            <a:r>
              <a:rPr lang="en-GB" sz="5400" dirty="0">
                <a:solidFill>
                  <a:schemeClr val="bg1"/>
                </a:solidFill>
                <a:latin typeface="Calibri" pitchFamily="34" charset="0"/>
              </a:rPr>
              <a:t>AN INTRODUCTION TO WISDOM AND BODHICITTA </a:t>
            </a:r>
          </a:p>
          <a:p>
            <a:pPr marL="1143000" indent="-1143000" algn="ctr">
              <a:buFont typeface="+mj-lt"/>
              <a:buAutoNum type="arabicPeriod"/>
              <a:defRPr/>
            </a:pPr>
            <a:endParaRPr lang="en-GB" sz="5400" dirty="0">
              <a:latin typeface="Calibri" pitchFamily="34" charset="0"/>
            </a:endParaRPr>
          </a:p>
        </p:txBody>
      </p:sp>
      <p:sp>
        <p:nvSpPr>
          <p:cNvPr id="9220" name="Rectangle 6"/>
          <p:cNvSpPr>
            <a:spLocks noGrp="1" noChangeArrowheads="1"/>
          </p:cNvSpPr>
          <p:nvPr>
            <p:ph type="sldNum" sz="quarter" idx="12"/>
          </p:nvPr>
        </p:nvSpPr>
        <p:spPr bwMode="auto">
          <a:xfrm>
            <a:off x="6607175" y="6248400"/>
            <a:ext cx="1851025"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eaLnBrk="1" hangingPunct="1"/>
            <a:fld id="{26904B60-DA5A-4911-A71B-62FF956A3620}" type="slidenum">
              <a:rPr lang="en-GB" sz="1400" smtClean="0">
                <a:latin typeface="Calibri" pitchFamily="34" charset="0"/>
              </a:rPr>
              <a:pPr eaLnBrk="1" hangingPunct="1"/>
              <a:t>1</a:t>
            </a:fld>
            <a:endParaRPr lang="en-GB" sz="1400">
              <a:latin typeface="Calibri" pitchFamily="34" charset="0"/>
            </a:endParaRPr>
          </a:p>
        </p:txBody>
      </p:sp>
      <p:sp>
        <p:nvSpPr>
          <p:cNvPr id="2" name="AutoShape 2" descr="The Bodhisattva Vow | Lion's Roar"/>
          <p:cNvSpPr>
            <a:spLocks noChangeAspect="1" noChangeArrowheads="1"/>
          </p:cNvSpPr>
          <p:nvPr/>
        </p:nvSpPr>
        <p:spPr bwMode="auto">
          <a:xfrm>
            <a:off x="2411760" y="84163"/>
            <a:ext cx="205521"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1028" name="Picture 4" descr="The Bodhisattva Vow | Lion's Roa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268760"/>
            <a:ext cx="9144000" cy="35920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291876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2204864"/>
          </a:xfrm>
          <a:solidFill>
            <a:srgbClr val="EE952A"/>
          </a:solidFill>
        </p:spPr>
        <p:txBody>
          <a:bodyPr>
            <a:normAutofit/>
          </a:bodyPr>
          <a:lstStyle/>
          <a:p>
            <a:pPr algn="ctr"/>
            <a:r>
              <a:rPr lang="en-GB" sz="3200" b="1" dirty="0">
                <a:latin typeface="Arial" panose="020B0604020202020204" pitchFamily="34" charset="0"/>
                <a:cs typeface="Arial" panose="020B0604020202020204" pitchFamily="34" charset="0"/>
              </a:rPr>
              <a:t>Destroying self grasping</a:t>
            </a:r>
            <a:br>
              <a:rPr lang="en-GB" sz="3200" b="1" dirty="0">
                <a:latin typeface="Arial" panose="020B0604020202020204" pitchFamily="34" charset="0"/>
                <a:cs typeface="Arial" panose="020B0604020202020204" pitchFamily="34" charset="0"/>
              </a:rPr>
            </a:br>
            <a:r>
              <a:rPr lang="en-GB" sz="3200" b="1" dirty="0">
                <a:latin typeface="Arial" panose="020B0604020202020204" pitchFamily="34" charset="0"/>
                <a:cs typeface="Arial" panose="020B0604020202020204" pitchFamily="34" charset="0"/>
              </a:rPr>
              <a:t>destroying self cherishing</a:t>
            </a:r>
          </a:p>
        </p:txBody>
      </p:sp>
      <p:sp>
        <p:nvSpPr>
          <p:cNvPr id="3" name="Content Placeholder 2"/>
          <p:cNvSpPr>
            <a:spLocks noGrp="1"/>
          </p:cNvSpPr>
          <p:nvPr>
            <p:ph idx="1"/>
          </p:nvPr>
        </p:nvSpPr>
        <p:spPr>
          <a:xfrm>
            <a:off x="0" y="2204864"/>
            <a:ext cx="9144000" cy="5373216"/>
          </a:xfrm>
          <a:solidFill>
            <a:srgbClr val="33CD92"/>
          </a:solidFill>
        </p:spPr>
        <p:txBody>
          <a:bodyPr>
            <a:normAutofit/>
          </a:bodyPr>
          <a:lstStyle/>
          <a:p>
            <a:pPr marL="0" lvl="0" indent="0">
              <a:buNone/>
            </a:pPr>
            <a:r>
              <a:rPr lang="en-GB" sz="4000" i="1" dirty="0">
                <a:solidFill>
                  <a:schemeClr val="bg1"/>
                </a:solidFill>
                <a:latin typeface="Arial" panose="020B0604020202020204" pitchFamily="34" charset="0"/>
                <a:cs typeface="Arial" panose="020B0604020202020204" pitchFamily="34" charset="0"/>
              </a:rPr>
              <a:t>“For as long as space remains,</a:t>
            </a:r>
          </a:p>
          <a:p>
            <a:pPr marL="0" indent="0">
              <a:buNone/>
            </a:pPr>
            <a:r>
              <a:rPr lang="en-GB" sz="4000" i="1" dirty="0">
                <a:solidFill>
                  <a:schemeClr val="bg1"/>
                </a:solidFill>
                <a:latin typeface="Arial" panose="020B0604020202020204" pitchFamily="34" charset="0"/>
                <a:cs typeface="Arial" panose="020B0604020202020204" pitchFamily="34" charset="0"/>
              </a:rPr>
              <a:t>For as long as sentient beings remain,</a:t>
            </a:r>
          </a:p>
          <a:p>
            <a:pPr marL="0" indent="0">
              <a:buNone/>
            </a:pPr>
            <a:r>
              <a:rPr lang="en-GB" sz="4000" i="1" dirty="0">
                <a:solidFill>
                  <a:schemeClr val="bg1"/>
                </a:solidFill>
                <a:latin typeface="Arial" panose="020B0604020202020204" pitchFamily="34" charset="0"/>
                <a:cs typeface="Arial" panose="020B0604020202020204" pitchFamily="34" charset="0"/>
              </a:rPr>
              <a:t>Until then may I too remain</a:t>
            </a:r>
          </a:p>
          <a:p>
            <a:pPr marL="0" indent="0">
              <a:buNone/>
            </a:pPr>
            <a:r>
              <a:rPr lang="en-GB" sz="4000" i="1" dirty="0">
                <a:solidFill>
                  <a:schemeClr val="bg1"/>
                </a:solidFill>
                <a:latin typeface="Arial" panose="020B0604020202020204" pitchFamily="34" charset="0"/>
                <a:cs typeface="Arial" panose="020B0604020202020204" pitchFamily="34" charset="0"/>
              </a:rPr>
              <a:t>To dispel the miseries of the world.”</a:t>
            </a:r>
          </a:p>
          <a:p>
            <a:endParaRPr lang="en-GB" sz="4000" dirty="0">
              <a:solidFill>
                <a:schemeClr val="bg1"/>
              </a:solidFill>
              <a:latin typeface="Arial" panose="020B0604020202020204" pitchFamily="34" charset="0"/>
              <a:cs typeface="Arial" panose="020B0604020202020204" pitchFamily="34" charset="0"/>
            </a:endParaRPr>
          </a:p>
          <a:p>
            <a:pPr marL="0" indent="0">
              <a:buNone/>
            </a:pPr>
            <a:r>
              <a:rPr lang="en-GB" sz="3600" dirty="0">
                <a:solidFill>
                  <a:schemeClr val="bg1"/>
                </a:solidFill>
                <a:latin typeface="Arial" panose="020B0604020202020204" pitchFamily="34" charset="0"/>
                <a:cs typeface="Arial" panose="020B0604020202020204" pitchFamily="34" charset="0"/>
              </a:rPr>
              <a:t>                 </a:t>
            </a:r>
            <a:r>
              <a:rPr lang="en-GB" sz="3200" dirty="0" err="1">
                <a:solidFill>
                  <a:schemeClr val="bg1"/>
                </a:solidFill>
                <a:latin typeface="Arial" panose="020B0604020202020204" pitchFamily="34" charset="0"/>
                <a:cs typeface="Arial" panose="020B0604020202020204" pitchFamily="34" charset="0"/>
              </a:rPr>
              <a:t>Shantideva</a:t>
            </a:r>
            <a:endParaRPr lang="en-GB" sz="3200" dirty="0">
              <a:solidFill>
                <a:schemeClr val="bg1"/>
              </a:solidFill>
              <a:latin typeface="Arial" panose="020B0604020202020204" pitchFamily="34" charset="0"/>
              <a:cs typeface="Arial" panose="020B0604020202020204" pitchFamily="34" charset="0"/>
            </a:endParaRPr>
          </a:p>
          <a:p>
            <a:pPr marL="0" indent="0">
              <a:buNone/>
            </a:pPr>
            <a:endParaRPr lang="en-GB" sz="3600" dirty="0">
              <a:solidFill>
                <a:schemeClr val="bg1"/>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pPr>
              <a:defRPr/>
            </a:pPr>
            <a:fld id="{C85AEC35-D436-45BD-B65B-51B63A3440A8}" type="slidenum">
              <a:rPr lang="en-GB" smtClean="0"/>
              <a:pPr>
                <a:defRPr/>
              </a:pPr>
              <a:t>10</a:t>
            </a:fld>
            <a:endParaRPr lang="en-GB"/>
          </a:p>
        </p:txBody>
      </p:sp>
      <p:pic>
        <p:nvPicPr>
          <p:cNvPr id="7172" name="Picture 4" descr="Dove Images – Browse 2,243,204 Stock Photos, Vectors, and Video | Adobe  Stoc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32040" y="5165305"/>
            <a:ext cx="3384376" cy="24127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827168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a:extLst>
            <a:ext uri="{FF2B5EF4-FFF2-40B4-BE49-F238E27FC236}">
              <a16:creationId xmlns:a16="http://schemas.microsoft.com/office/drawing/2014/main" id="{E2ED0F59-743A-589F-3FEE-C269A7FDB0A8}"/>
            </a:ext>
          </a:extLst>
        </p:cNvPr>
        <p:cNvGrpSpPr/>
        <p:nvPr/>
      </p:nvGrpSpPr>
      <p:grpSpPr>
        <a:xfrm>
          <a:off x="0" y="0"/>
          <a:ext cx="0" cy="0"/>
          <a:chOff x="0" y="0"/>
          <a:chExt cx="0" cy="0"/>
        </a:xfrm>
      </p:grpSpPr>
      <p:sp>
        <p:nvSpPr>
          <p:cNvPr id="9219" name="Rectangle 3">
            <a:extLst>
              <a:ext uri="{FF2B5EF4-FFF2-40B4-BE49-F238E27FC236}">
                <a16:creationId xmlns:a16="http://schemas.microsoft.com/office/drawing/2014/main" id="{C936878F-7C84-1655-CB53-2449A25751E0}"/>
              </a:ext>
            </a:extLst>
          </p:cNvPr>
          <p:cNvSpPr>
            <a:spLocks noGrp="1" noChangeArrowheads="1"/>
          </p:cNvSpPr>
          <p:nvPr>
            <p:ph type="subTitle" idx="1"/>
          </p:nvPr>
        </p:nvSpPr>
        <p:spPr>
          <a:xfrm>
            <a:off x="0" y="2093013"/>
            <a:ext cx="5292080" cy="4764987"/>
          </a:xfrm>
          <a:solidFill>
            <a:srgbClr val="33CD92"/>
          </a:solidFill>
          <a:ln>
            <a:solidFill>
              <a:schemeClr val="tx1"/>
            </a:solidFill>
          </a:ln>
        </p:spPr>
        <p:txBody>
          <a:bodyPr>
            <a:normAutofit fontScale="70000" lnSpcReduction="20000"/>
          </a:bodyPr>
          <a:lstStyle/>
          <a:p>
            <a:pPr marL="571500" lvl="0" indent="-571500">
              <a:lnSpc>
                <a:spcPct val="100000"/>
              </a:lnSpc>
              <a:buFont typeface="Courier New" panose="02070309020205020404" pitchFamily="49" charset="0"/>
              <a:buChar char="o"/>
            </a:pPr>
            <a:endParaRPr lang="en-GB" sz="3600" dirty="0"/>
          </a:p>
          <a:p>
            <a:pPr lvl="0">
              <a:lnSpc>
                <a:spcPct val="100000"/>
              </a:lnSpc>
            </a:pPr>
            <a:r>
              <a:rPr lang="en-GB" sz="3600" dirty="0"/>
              <a:t>Conventional/Relative and Ultimate Bodhicitta</a:t>
            </a:r>
          </a:p>
          <a:p>
            <a:pPr marL="571500" lvl="0" indent="-571500">
              <a:lnSpc>
                <a:spcPct val="100000"/>
              </a:lnSpc>
              <a:buFont typeface="Courier New" panose="02070309020205020404" pitchFamily="49" charset="0"/>
              <a:buChar char="o"/>
            </a:pPr>
            <a:endParaRPr lang="en-GB" sz="3600" dirty="0"/>
          </a:p>
          <a:p>
            <a:r>
              <a:rPr lang="en-GB" sz="3600" dirty="0"/>
              <a:t>Mental stability</a:t>
            </a:r>
          </a:p>
          <a:p>
            <a:endParaRPr lang="en-US" sz="3600" dirty="0"/>
          </a:p>
          <a:p>
            <a:r>
              <a:rPr lang="en-GB" sz="3600" dirty="0"/>
              <a:t>Emptiness – insight into the nature of reality</a:t>
            </a:r>
            <a:endParaRPr lang="en-US" sz="3600" dirty="0"/>
          </a:p>
          <a:p>
            <a:pPr lvl="0">
              <a:lnSpc>
                <a:spcPct val="100000"/>
              </a:lnSpc>
            </a:pPr>
            <a:endParaRPr lang="en-GB" sz="3600" dirty="0"/>
          </a:p>
          <a:p>
            <a:r>
              <a:rPr lang="en-GB" sz="3600" dirty="0"/>
              <a:t>Grasping</a:t>
            </a:r>
          </a:p>
          <a:p>
            <a:endParaRPr lang="en-US" sz="3600" dirty="0"/>
          </a:p>
          <a:p>
            <a:r>
              <a:rPr lang="en-GB" sz="3600" dirty="0"/>
              <a:t>Giving and Taking – the cultivation of conventional Bodhicitta</a:t>
            </a:r>
            <a:endParaRPr lang="en-US" sz="3600" dirty="0"/>
          </a:p>
          <a:p>
            <a:pPr lvl="0">
              <a:lnSpc>
                <a:spcPct val="100000"/>
              </a:lnSpc>
            </a:pPr>
            <a:endParaRPr lang="en-GB" sz="3600" dirty="0"/>
          </a:p>
          <a:p>
            <a:pPr lvl="0">
              <a:lnSpc>
                <a:spcPct val="100000"/>
              </a:lnSpc>
            </a:pPr>
            <a:endParaRPr lang="en-GB" sz="3600" dirty="0"/>
          </a:p>
          <a:p>
            <a:pPr lvl="0">
              <a:lnSpc>
                <a:spcPct val="100000"/>
              </a:lnSpc>
            </a:pPr>
            <a:endParaRPr lang="en-US" sz="3600" dirty="0"/>
          </a:p>
        </p:txBody>
      </p:sp>
      <p:sp>
        <p:nvSpPr>
          <p:cNvPr id="9220" name="Rectangle 6">
            <a:extLst>
              <a:ext uri="{FF2B5EF4-FFF2-40B4-BE49-F238E27FC236}">
                <a16:creationId xmlns:a16="http://schemas.microsoft.com/office/drawing/2014/main" id="{81CF9915-BE13-7A60-8224-8743315EAE7C}"/>
              </a:ext>
            </a:extLst>
          </p:cNvPr>
          <p:cNvSpPr>
            <a:spLocks noGrp="1" noChangeArrowheads="1"/>
          </p:cNvSpPr>
          <p:nvPr>
            <p:ph type="sldNum" sz="quarter" idx="12"/>
          </p:nvPr>
        </p:nvSpPr>
        <p:spPr bwMode="auto">
          <a:xfrm>
            <a:off x="6607175" y="6248400"/>
            <a:ext cx="1851025"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eaLnBrk="1" hangingPunct="1"/>
            <a:fld id="{26904B60-DA5A-4911-A71B-62FF956A3620}" type="slidenum">
              <a:rPr lang="en-GB" sz="1400" smtClean="0">
                <a:latin typeface="Calibri" pitchFamily="34" charset="0"/>
              </a:rPr>
              <a:pPr eaLnBrk="1" hangingPunct="1"/>
              <a:t>2</a:t>
            </a:fld>
            <a:endParaRPr lang="en-GB" sz="1400">
              <a:latin typeface="Calibri" pitchFamily="34" charset="0"/>
            </a:endParaRPr>
          </a:p>
        </p:txBody>
      </p:sp>
      <p:pic>
        <p:nvPicPr>
          <p:cNvPr id="7" name="Picture 4" descr="Image result for the self">
            <a:extLst>
              <a:ext uri="{FF2B5EF4-FFF2-40B4-BE49-F238E27FC236}">
                <a16:creationId xmlns:a16="http://schemas.microsoft.com/office/drawing/2014/main" id="{67CD040B-2A18-D181-C9FB-6A93278FCFF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26489" y="2093013"/>
            <a:ext cx="3935310" cy="4764987"/>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2">
            <a:extLst>
              <a:ext uri="{FF2B5EF4-FFF2-40B4-BE49-F238E27FC236}">
                <a16:creationId xmlns:a16="http://schemas.microsoft.com/office/drawing/2014/main" id="{B264E870-9B95-FFDA-882D-CCD81EE0D25A}"/>
              </a:ext>
            </a:extLst>
          </p:cNvPr>
          <p:cNvSpPr txBox="1">
            <a:spLocks/>
          </p:cNvSpPr>
          <p:nvPr/>
        </p:nvSpPr>
        <p:spPr>
          <a:xfrm>
            <a:off x="27078" y="404664"/>
            <a:ext cx="9119963" cy="1051201"/>
          </a:xfrm>
          <a:prstGeom prst="rect">
            <a:avLst/>
          </a:prstGeom>
        </p:spPr>
        <p:txBody>
          <a:bodyPr vert="horz" lIns="91440" tIns="45720" rIns="91440" bIns="45720" rtlCol="0" anchor="b">
            <a:normAutofit fontScale="82500" lnSpcReduction="10000"/>
          </a:bodyPr>
          <a:lstStyle>
            <a:lvl1pPr algn="r" defTabSz="914400" rtl="0" eaLnBrk="1" latinLnBrk="0" hangingPunct="1">
              <a:lnSpc>
                <a:spcPct val="80000"/>
              </a:lnSpc>
              <a:spcBef>
                <a:spcPct val="0"/>
              </a:spcBef>
              <a:buNone/>
              <a:defRPr sz="4400" kern="1200" cap="all" spc="200" baseline="0">
                <a:solidFill>
                  <a:schemeClr val="tx1">
                    <a:lumMod val="95000"/>
                    <a:lumOff val="5000"/>
                  </a:schemeClr>
                </a:solidFill>
                <a:latin typeface="+mj-lt"/>
                <a:ea typeface="+mj-ea"/>
                <a:cs typeface="+mj-cs"/>
              </a:defRPr>
            </a:lvl1pPr>
          </a:lstStyle>
          <a:p>
            <a:pPr algn="ctr"/>
            <a:endParaRPr lang="en-US" sz="2600" dirty="0"/>
          </a:p>
          <a:p>
            <a:pPr algn="ctr"/>
            <a:br>
              <a:rPr lang="en-US" sz="2600" dirty="0"/>
            </a:br>
            <a:r>
              <a:rPr lang="en-US" sz="3700" b="1" dirty="0"/>
              <a:t>TRAINING IN THE TWO TYPES OF BODHICITTA</a:t>
            </a:r>
            <a:endParaRPr lang="en-US" sz="37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426923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2"/>
          <p:cNvSpPr>
            <a:spLocks noGrp="1" noChangeArrowheads="1"/>
          </p:cNvSpPr>
          <p:nvPr>
            <p:ph type="ctrTitle"/>
          </p:nvPr>
        </p:nvSpPr>
        <p:spPr>
          <a:xfrm>
            <a:off x="0" y="34324"/>
            <a:ext cx="9144000" cy="1090420"/>
          </a:xfrm>
          <a:solidFill>
            <a:srgbClr val="EE952A"/>
          </a:solidFill>
        </p:spPr>
        <p:txBody>
          <a:bodyPr>
            <a:normAutofit/>
          </a:bodyPr>
          <a:lstStyle/>
          <a:p>
            <a:pPr algn="ctr"/>
            <a:r>
              <a:rPr lang="en-GB" sz="4800" b="1" dirty="0"/>
              <a:t>Emptiness</a:t>
            </a:r>
          </a:p>
        </p:txBody>
      </p:sp>
      <p:sp>
        <p:nvSpPr>
          <p:cNvPr id="9219" name="Rectangle 3"/>
          <p:cNvSpPr>
            <a:spLocks noGrp="1" noChangeArrowheads="1"/>
          </p:cNvSpPr>
          <p:nvPr>
            <p:ph type="subTitle" idx="1"/>
          </p:nvPr>
        </p:nvSpPr>
        <p:spPr>
          <a:xfrm>
            <a:off x="0" y="5373216"/>
            <a:ext cx="9144000" cy="1484784"/>
          </a:xfrm>
          <a:solidFill>
            <a:srgbClr val="52CE78"/>
          </a:solidFill>
        </p:spPr>
        <p:txBody>
          <a:bodyPr>
            <a:noAutofit/>
          </a:bodyPr>
          <a:lstStyle/>
          <a:p>
            <a:pPr algn="ctr"/>
            <a:r>
              <a:rPr lang="en-GB" sz="3200" dirty="0">
                <a:solidFill>
                  <a:schemeClr val="bg1"/>
                </a:solidFill>
                <a:latin typeface="Arial" panose="020B0604020202020204" pitchFamily="34" charset="0"/>
                <a:cs typeface="Arial" panose="020B0604020202020204" pitchFamily="34" charset="0"/>
              </a:rPr>
              <a:t>THE ABSENCE OF INTRINSIC EXISTENCE AND NATURE</a:t>
            </a:r>
          </a:p>
        </p:txBody>
      </p:sp>
      <p:sp>
        <p:nvSpPr>
          <p:cNvPr id="9220" name="Rectangle 6"/>
          <p:cNvSpPr>
            <a:spLocks noGrp="1" noChangeArrowheads="1"/>
          </p:cNvSpPr>
          <p:nvPr>
            <p:ph type="sldNum" sz="quarter" idx="12"/>
          </p:nvPr>
        </p:nvSpPr>
        <p:spPr/>
        <p:txBody>
          <a:bodyPr/>
          <a:lstStyle>
            <a:lvl1pPr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fld id="{26904B60-DA5A-4911-A71B-62FF956A3620}" type="slidenum">
              <a:rPr lang="en-GB" smtClean="0"/>
              <a:pPr/>
              <a:t>3</a:t>
            </a:fld>
            <a:endParaRPr lang="en-GB"/>
          </a:p>
        </p:txBody>
      </p:sp>
      <p:pic>
        <p:nvPicPr>
          <p:cNvPr id="3074" name="Picture 2" descr="What do Buddhists mean when they talk about emptines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03" y="1136977"/>
            <a:ext cx="9144000" cy="42466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22970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2"/>
          <p:cNvSpPr>
            <a:spLocks noGrp="1" noChangeArrowheads="1"/>
          </p:cNvSpPr>
          <p:nvPr>
            <p:ph type="ctrTitle"/>
          </p:nvPr>
        </p:nvSpPr>
        <p:spPr>
          <a:xfrm>
            <a:off x="17799" y="0"/>
            <a:ext cx="9143999" cy="2861682"/>
          </a:xfrm>
          <a:solidFill>
            <a:srgbClr val="EE952A"/>
          </a:solidFill>
          <a:ln>
            <a:solidFill>
              <a:schemeClr val="tx1"/>
            </a:solidFill>
          </a:ln>
        </p:spPr>
        <p:txBody>
          <a:bodyPr>
            <a:normAutofit/>
          </a:bodyPr>
          <a:lstStyle/>
          <a:p>
            <a:pPr algn="ctr" eaLnBrk="1" fontAlgn="auto" hangingPunct="1">
              <a:spcAft>
                <a:spcPts val="0"/>
              </a:spcAft>
              <a:defRPr/>
            </a:pPr>
            <a:r>
              <a:rPr lang="en-GB" sz="3200" b="1" dirty="0">
                <a:solidFill>
                  <a:schemeClr val="tx1"/>
                </a:solidFill>
                <a:effectLst/>
                <a:latin typeface="Arial" panose="020B0604020202020204" pitchFamily="34" charset="0"/>
                <a:cs typeface="Arial" panose="020B0604020202020204" pitchFamily="34" charset="0"/>
              </a:rPr>
              <a:t>“THE DOOR THAT LEADS US OUT OF SAMSARA IS THE WISDOM </a:t>
            </a:r>
            <a:br>
              <a:rPr lang="en-GB" sz="3200" b="1" dirty="0">
                <a:solidFill>
                  <a:schemeClr val="tx1"/>
                </a:solidFill>
                <a:effectLst/>
                <a:latin typeface="Arial" panose="020B0604020202020204" pitchFamily="34" charset="0"/>
                <a:cs typeface="Arial" panose="020B0604020202020204" pitchFamily="34" charset="0"/>
              </a:rPr>
            </a:br>
            <a:r>
              <a:rPr lang="en-GB" sz="3200" b="1" dirty="0">
                <a:solidFill>
                  <a:schemeClr val="tx1"/>
                </a:solidFill>
                <a:effectLst/>
                <a:latin typeface="Arial" panose="020B0604020202020204" pitchFamily="34" charset="0"/>
                <a:cs typeface="Arial" panose="020B0604020202020204" pitchFamily="34" charset="0"/>
              </a:rPr>
              <a:t>THAT REALISES THE EMPTINESS OF SELF-EXISTENCE.” </a:t>
            </a:r>
            <a:br>
              <a:rPr lang="en-GB" sz="3200" b="1" dirty="0">
                <a:solidFill>
                  <a:schemeClr val="tx1"/>
                </a:solidFill>
                <a:effectLst/>
                <a:latin typeface="Arial" panose="020B0604020202020204" pitchFamily="34" charset="0"/>
                <a:cs typeface="Arial" panose="020B0604020202020204" pitchFamily="34" charset="0"/>
              </a:rPr>
            </a:br>
            <a:br>
              <a:rPr lang="en-GB" sz="3600" b="1" dirty="0">
                <a:solidFill>
                  <a:schemeClr val="tx1"/>
                </a:solidFill>
                <a:effectLst/>
                <a:latin typeface="Arial" panose="020B0604020202020204" pitchFamily="34" charset="0"/>
                <a:cs typeface="Arial" panose="020B0604020202020204" pitchFamily="34" charset="0"/>
              </a:rPr>
            </a:br>
            <a:r>
              <a:rPr lang="en-GB" sz="2400" b="1" i="1" dirty="0">
                <a:solidFill>
                  <a:schemeClr val="tx1"/>
                </a:solidFill>
                <a:latin typeface="Arial" panose="020B0604020202020204" pitchFamily="34" charset="0"/>
                <a:cs typeface="Arial" panose="020B0604020202020204" pitchFamily="34" charset="0"/>
              </a:rPr>
              <a:t>Lama</a:t>
            </a:r>
            <a:r>
              <a:rPr lang="en-GB" sz="2400" b="1" i="1" dirty="0">
                <a:solidFill>
                  <a:schemeClr val="tx1"/>
                </a:solidFill>
                <a:effectLst/>
                <a:latin typeface="Arial" panose="020B0604020202020204" pitchFamily="34" charset="0"/>
                <a:cs typeface="Arial" panose="020B0604020202020204" pitchFamily="34" charset="0"/>
              </a:rPr>
              <a:t> </a:t>
            </a:r>
            <a:r>
              <a:rPr lang="en-GB" sz="2400" b="1" i="1" dirty="0" err="1">
                <a:solidFill>
                  <a:schemeClr val="tx1"/>
                </a:solidFill>
                <a:effectLst/>
                <a:latin typeface="Arial" panose="020B0604020202020204" pitchFamily="34" charset="0"/>
                <a:cs typeface="Arial" panose="020B0604020202020204" pitchFamily="34" charset="0"/>
              </a:rPr>
              <a:t>Zopa</a:t>
            </a:r>
            <a:r>
              <a:rPr lang="en-GB" sz="2400" b="1" i="1" dirty="0">
                <a:solidFill>
                  <a:schemeClr val="tx1"/>
                </a:solidFill>
                <a:effectLst/>
                <a:latin typeface="Arial" panose="020B0604020202020204" pitchFamily="34" charset="0"/>
                <a:cs typeface="Arial" panose="020B0604020202020204" pitchFamily="34" charset="0"/>
              </a:rPr>
              <a:t> Rinpoche</a:t>
            </a:r>
          </a:p>
        </p:txBody>
      </p:sp>
      <p:sp>
        <p:nvSpPr>
          <p:cNvPr id="9219" name="Rectangle 3"/>
          <p:cNvSpPr>
            <a:spLocks noGrp="1" noChangeArrowheads="1"/>
          </p:cNvSpPr>
          <p:nvPr>
            <p:ph type="subTitle" idx="1"/>
          </p:nvPr>
        </p:nvSpPr>
        <p:spPr>
          <a:xfrm>
            <a:off x="0" y="2861682"/>
            <a:ext cx="5292080" cy="3996318"/>
          </a:xfrm>
          <a:solidFill>
            <a:srgbClr val="33CD92"/>
          </a:solidFill>
          <a:ln>
            <a:solidFill>
              <a:schemeClr val="tx1"/>
            </a:solidFill>
          </a:ln>
        </p:spPr>
        <p:txBody>
          <a:bodyPr>
            <a:normAutofit fontScale="85000" lnSpcReduction="10000"/>
          </a:bodyPr>
          <a:lstStyle/>
          <a:p>
            <a:pPr algn="ctr"/>
            <a:r>
              <a:rPr lang="en-GB" sz="3600" dirty="0">
                <a:solidFill>
                  <a:schemeClr val="tx1"/>
                </a:solidFill>
                <a:latin typeface="Arial" panose="020B0604020202020204" pitchFamily="34" charset="0"/>
                <a:cs typeface="Arial" panose="020B0604020202020204" pitchFamily="34" charset="0"/>
              </a:rPr>
              <a:t> </a:t>
            </a:r>
            <a:r>
              <a:rPr lang="en-GB" sz="3600" b="1" dirty="0">
                <a:latin typeface="Arial" panose="020B0604020202020204" pitchFamily="34" charset="0"/>
                <a:cs typeface="Arial" panose="020B0604020202020204" pitchFamily="34" charset="0"/>
              </a:rPr>
              <a:t>IGNORANCE</a:t>
            </a:r>
          </a:p>
          <a:p>
            <a:pPr algn="ctr"/>
            <a:r>
              <a:rPr lang="en-GB" sz="3600" b="1" dirty="0">
                <a:solidFill>
                  <a:schemeClr val="bg1"/>
                </a:solidFill>
                <a:latin typeface="Arial" panose="020B0604020202020204" pitchFamily="34" charset="0"/>
                <a:cs typeface="Arial" panose="020B0604020202020204" pitchFamily="34" charset="0"/>
              </a:rPr>
              <a:t>A consciousness conceiving inherent existence</a:t>
            </a:r>
          </a:p>
          <a:p>
            <a:pPr algn="ctr"/>
            <a:endParaRPr lang="en-GB" sz="3600" b="1" dirty="0">
              <a:solidFill>
                <a:schemeClr val="bg1"/>
              </a:solidFill>
              <a:latin typeface="Arial" panose="020B0604020202020204" pitchFamily="34" charset="0"/>
              <a:cs typeface="Arial" panose="020B0604020202020204" pitchFamily="34" charset="0"/>
            </a:endParaRPr>
          </a:p>
          <a:p>
            <a:pPr algn="ctr"/>
            <a:r>
              <a:rPr lang="en-GB" sz="3600" b="1" dirty="0">
                <a:latin typeface="Arial" panose="020B0604020202020204" pitchFamily="34" charset="0"/>
                <a:cs typeface="Arial" panose="020B0604020202020204" pitchFamily="34" charset="0"/>
              </a:rPr>
              <a:t>WISDOM</a:t>
            </a:r>
          </a:p>
          <a:p>
            <a:pPr algn="ctr"/>
            <a:r>
              <a:rPr lang="en-GB" sz="3600" b="1" dirty="0">
                <a:solidFill>
                  <a:schemeClr val="bg1"/>
                </a:solidFill>
                <a:latin typeface="Arial" panose="020B0604020202020204" pitchFamily="34" charset="0"/>
                <a:cs typeface="Arial" panose="020B0604020202020204" pitchFamily="34" charset="0"/>
              </a:rPr>
              <a:t>A consciousness that directly perceives the true reality of all phenomena</a:t>
            </a:r>
            <a:endParaRPr lang="en-GB" sz="3600" dirty="0">
              <a:solidFill>
                <a:schemeClr val="bg1"/>
              </a:solidFill>
              <a:latin typeface="Arial" panose="020B0604020202020204" pitchFamily="34" charset="0"/>
              <a:cs typeface="Arial" panose="020B0604020202020204" pitchFamily="34" charset="0"/>
            </a:endParaRPr>
          </a:p>
        </p:txBody>
      </p:sp>
      <p:sp>
        <p:nvSpPr>
          <p:cNvPr id="9220" name="Rectangle 6"/>
          <p:cNvSpPr>
            <a:spLocks noGrp="1" noChangeArrowheads="1"/>
          </p:cNvSpPr>
          <p:nvPr>
            <p:ph type="sldNum" sz="quarter" idx="12"/>
          </p:nvPr>
        </p:nvSpPr>
        <p:spPr bwMode="auto">
          <a:xfrm>
            <a:off x="6607175" y="6248400"/>
            <a:ext cx="1851025"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eaLnBrk="1" hangingPunct="1"/>
            <a:fld id="{26904B60-DA5A-4911-A71B-62FF956A3620}" type="slidenum">
              <a:rPr lang="en-GB" sz="1400" smtClean="0">
                <a:latin typeface="Calibri" pitchFamily="34" charset="0"/>
              </a:rPr>
              <a:pPr eaLnBrk="1" hangingPunct="1"/>
              <a:t>4</a:t>
            </a:fld>
            <a:endParaRPr lang="en-GB" sz="1400">
              <a:latin typeface="Calibri" pitchFamily="34" charset="0"/>
            </a:endParaRPr>
          </a:p>
        </p:txBody>
      </p:sp>
      <p:pic>
        <p:nvPicPr>
          <p:cNvPr id="7" name="Picture 4" descr="Image result for the sel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26488" y="2861682"/>
            <a:ext cx="4032347" cy="39963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749059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0"/>
            <a:ext cx="9144000" cy="1581448"/>
          </a:xfrm>
          <a:solidFill>
            <a:srgbClr val="EE952A"/>
          </a:solidFill>
        </p:spPr>
        <p:txBody>
          <a:bodyPr>
            <a:noAutofit/>
          </a:bodyPr>
          <a:lstStyle/>
          <a:p>
            <a:pPr algn="ctr"/>
            <a:r>
              <a:rPr lang="en-GB" sz="5400" b="1" dirty="0">
                <a:solidFill>
                  <a:schemeClr val="tx1"/>
                </a:solidFill>
              </a:rPr>
              <a:t>“This “I” is merely labelled”</a:t>
            </a:r>
          </a:p>
        </p:txBody>
      </p:sp>
      <p:sp>
        <p:nvSpPr>
          <p:cNvPr id="3" name="Content Placeholder 2"/>
          <p:cNvSpPr>
            <a:spLocks noGrp="1"/>
          </p:cNvSpPr>
          <p:nvPr>
            <p:ph idx="1"/>
          </p:nvPr>
        </p:nvSpPr>
        <p:spPr>
          <a:xfrm>
            <a:off x="0" y="1581448"/>
            <a:ext cx="9144001" cy="5267563"/>
          </a:xfrm>
          <a:solidFill>
            <a:srgbClr val="52CE78"/>
          </a:solidFill>
        </p:spPr>
        <p:txBody>
          <a:bodyPr>
            <a:normAutofit/>
          </a:bodyPr>
          <a:lstStyle/>
          <a:p>
            <a:pPr>
              <a:buClrTx/>
              <a:buFont typeface="Arial" panose="020B0604020202020204" pitchFamily="34" charset="0"/>
              <a:buChar char="•"/>
            </a:pPr>
            <a:r>
              <a:rPr lang="en-GB" sz="4400" dirty="0"/>
              <a:t> </a:t>
            </a:r>
            <a:r>
              <a:rPr lang="en-GB" sz="4400" dirty="0">
                <a:solidFill>
                  <a:schemeClr val="bg1"/>
                </a:solidFill>
                <a:latin typeface="Arial" panose="020B0604020202020204" pitchFamily="34" charset="0"/>
                <a:cs typeface="Arial" panose="020B0604020202020204" pitchFamily="34" charset="0"/>
              </a:rPr>
              <a:t>The Five Aggregates/</a:t>
            </a:r>
            <a:r>
              <a:rPr lang="en-GB" sz="4400" dirty="0" err="1">
                <a:solidFill>
                  <a:schemeClr val="bg1"/>
                </a:solidFill>
                <a:latin typeface="Arial" panose="020B0604020202020204" pitchFamily="34" charset="0"/>
                <a:cs typeface="Arial" panose="020B0604020202020204" pitchFamily="34" charset="0"/>
              </a:rPr>
              <a:t>Skandhas</a:t>
            </a:r>
            <a:endParaRPr lang="en-GB" sz="4400" dirty="0">
              <a:solidFill>
                <a:schemeClr val="bg1"/>
              </a:solidFill>
              <a:latin typeface="Arial" panose="020B0604020202020204" pitchFamily="34" charset="0"/>
              <a:cs typeface="Arial" panose="020B0604020202020204" pitchFamily="34" charset="0"/>
            </a:endParaRPr>
          </a:p>
          <a:p>
            <a:pPr>
              <a:buClrTx/>
              <a:buFont typeface="Arial" panose="020B0604020202020204" pitchFamily="34" charset="0"/>
              <a:buChar char="•"/>
            </a:pPr>
            <a:endParaRPr lang="en-GB" sz="4400" dirty="0">
              <a:solidFill>
                <a:schemeClr val="bg1"/>
              </a:solidFill>
              <a:latin typeface="Arial" panose="020B0604020202020204" pitchFamily="34" charset="0"/>
              <a:cs typeface="Arial" panose="020B0604020202020204" pitchFamily="34" charset="0"/>
            </a:endParaRPr>
          </a:p>
          <a:p>
            <a:pPr>
              <a:buClrTx/>
              <a:buFont typeface="Arial" panose="020B0604020202020204" pitchFamily="34" charset="0"/>
              <a:buChar char="•"/>
            </a:pPr>
            <a:r>
              <a:rPr lang="en-GB" sz="4400" dirty="0">
                <a:solidFill>
                  <a:schemeClr val="bg1"/>
                </a:solidFill>
                <a:latin typeface="Arial" panose="020B0604020202020204" pitchFamily="34" charset="0"/>
                <a:cs typeface="Arial" panose="020B0604020202020204" pitchFamily="34" charset="0"/>
              </a:rPr>
              <a:t> Nature of Mind</a:t>
            </a:r>
          </a:p>
          <a:p>
            <a:pPr marL="640080" indent="-571500">
              <a:buClrTx/>
              <a:buFont typeface="Arial" panose="020B0604020202020204" pitchFamily="34" charset="0"/>
              <a:buChar char="•"/>
            </a:pPr>
            <a:endParaRPr lang="en-GB" sz="4400" dirty="0">
              <a:solidFill>
                <a:schemeClr val="bg1"/>
              </a:solidFill>
              <a:latin typeface="Arial" panose="020B0604020202020204" pitchFamily="34" charset="0"/>
              <a:cs typeface="Arial" panose="020B0604020202020204" pitchFamily="34" charset="0"/>
            </a:endParaRPr>
          </a:p>
          <a:p>
            <a:pPr>
              <a:buClrTx/>
              <a:buFont typeface="Arial" panose="020B0604020202020204" pitchFamily="34" charset="0"/>
              <a:buChar char="•"/>
            </a:pPr>
            <a:r>
              <a:rPr lang="en-GB" sz="4400" dirty="0">
                <a:solidFill>
                  <a:schemeClr val="bg1"/>
                </a:solidFill>
                <a:latin typeface="Arial" panose="020B0604020202020204" pitchFamily="34" charset="0"/>
                <a:cs typeface="Arial" panose="020B0604020202020204" pitchFamily="34" charset="0"/>
              </a:rPr>
              <a:t> Dependent Arising </a:t>
            </a:r>
          </a:p>
          <a:p>
            <a:pPr marL="0" indent="0">
              <a:buClrTx/>
              <a:buNone/>
            </a:pPr>
            <a:endParaRPr lang="en-GB" sz="4400" dirty="0"/>
          </a:p>
        </p:txBody>
      </p:sp>
      <p:sp>
        <p:nvSpPr>
          <p:cNvPr id="4" name="Slide Number Placeholder 3"/>
          <p:cNvSpPr>
            <a:spLocks noGrp="1"/>
          </p:cNvSpPr>
          <p:nvPr>
            <p:ph type="sldNum" sz="quarter" idx="12"/>
          </p:nvPr>
        </p:nvSpPr>
        <p:spPr/>
        <p:txBody>
          <a:bodyPr/>
          <a:lstStyle/>
          <a:p>
            <a:pPr>
              <a:defRPr/>
            </a:pPr>
            <a:fld id="{C85AEC35-D436-45BD-B65B-51B63A3440A8}" type="slidenum">
              <a:rPr lang="en-GB" smtClean="0"/>
              <a:pPr>
                <a:defRPr/>
              </a:pPr>
              <a:t>5</a:t>
            </a:fld>
            <a:endParaRPr lang="en-GB"/>
          </a:p>
        </p:txBody>
      </p:sp>
      <p:pic>
        <p:nvPicPr>
          <p:cNvPr id="6" name="Picture 6" descr="Image result for split personality compassion and e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76056" y="2459714"/>
            <a:ext cx="4067946" cy="32039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483082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581448"/>
          </a:xfrm>
          <a:solidFill>
            <a:srgbClr val="EE952A"/>
          </a:solidFill>
        </p:spPr>
        <p:txBody>
          <a:bodyPr>
            <a:noAutofit/>
          </a:bodyPr>
          <a:lstStyle/>
          <a:p>
            <a:pPr algn="ctr"/>
            <a:endParaRPr lang="en-GB" sz="5400" b="1" dirty="0">
              <a:solidFill>
                <a:schemeClr val="tx1"/>
              </a:solidFill>
            </a:endParaRPr>
          </a:p>
        </p:txBody>
      </p:sp>
      <p:sp>
        <p:nvSpPr>
          <p:cNvPr id="3" name="Content Placeholder 2"/>
          <p:cNvSpPr>
            <a:spLocks noGrp="1"/>
          </p:cNvSpPr>
          <p:nvPr>
            <p:ph idx="1"/>
          </p:nvPr>
        </p:nvSpPr>
        <p:spPr>
          <a:xfrm>
            <a:off x="0" y="3717031"/>
            <a:ext cx="9144000" cy="3171203"/>
          </a:xfrm>
          <a:solidFill>
            <a:srgbClr val="52CE78"/>
          </a:solidFill>
        </p:spPr>
        <p:txBody>
          <a:bodyPr anchor="ctr">
            <a:normAutofit fontScale="47500" lnSpcReduction="20000"/>
          </a:bodyPr>
          <a:lstStyle/>
          <a:p>
            <a:pPr marL="640080" lvl="4" indent="0">
              <a:buClrTx/>
              <a:buNone/>
            </a:pPr>
            <a:endParaRPr lang="en-GB" sz="8700" dirty="0">
              <a:latin typeface="Arial" panose="020B0604020202020204" pitchFamily="34" charset="0"/>
              <a:ea typeface="Calibri" panose="020F0502020204030204" pitchFamily="34" charset="0"/>
              <a:cs typeface="Arial" panose="020B0604020202020204" pitchFamily="34" charset="0"/>
            </a:endParaRPr>
          </a:p>
          <a:p>
            <a:pPr marL="640080" lvl="4" indent="0">
              <a:buClrTx/>
              <a:buNone/>
            </a:pPr>
            <a:r>
              <a:rPr lang="en-GB" sz="8700" dirty="0">
                <a:solidFill>
                  <a:schemeClr val="bg1"/>
                </a:solidFill>
                <a:latin typeface="Arial" panose="020B0604020202020204" pitchFamily="34" charset="0"/>
                <a:ea typeface="Calibri" panose="020F0502020204030204" pitchFamily="34" charset="0"/>
                <a:cs typeface="Arial" panose="020B0604020202020204" pitchFamily="34" charset="0"/>
              </a:rPr>
              <a:t>“By holding “self” we hold “other”. Through self and other attachment &amp; aversion arise. And in connection with this all faults arise.”</a:t>
            </a:r>
          </a:p>
          <a:p>
            <a:pPr marL="640080" lvl="4" indent="0">
              <a:buClrTx/>
              <a:buNone/>
            </a:pPr>
            <a:r>
              <a:rPr lang="en-GB" sz="8700" dirty="0">
                <a:solidFill>
                  <a:schemeClr val="bg1"/>
                </a:solidFill>
                <a:latin typeface="Arial" panose="020B0604020202020204" pitchFamily="34" charset="0"/>
                <a:ea typeface="Calibri" panose="020F0502020204030204" pitchFamily="34" charset="0"/>
                <a:cs typeface="Arial" panose="020B0604020202020204" pitchFamily="34" charset="0"/>
              </a:rPr>
              <a:t> - </a:t>
            </a:r>
            <a:r>
              <a:rPr lang="en-GB" sz="5100" dirty="0" err="1">
                <a:solidFill>
                  <a:schemeClr val="bg1"/>
                </a:solidFill>
                <a:latin typeface="Arial" panose="020B0604020202020204" pitchFamily="34" charset="0"/>
                <a:ea typeface="Calibri" panose="020F0502020204030204" pitchFamily="34" charset="0"/>
                <a:cs typeface="Arial" panose="020B0604020202020204" pitchFamily="34" charset="0"/>
              </a:rPr>
              <a:t>Serlingpa</a:t>
            </a:r>
            <a:r>
              <a:rPr lang="en-GB" sz="5100" dirty="0">
                <a:solidFill>
                  <a:schemeClr val="bg1"/>
                </a:solidFill>
                <a:latin typeface="Arial" panose="020B0604020202020204" pitchFamily="34" charset="0"/>
                <a:ea typeface="Calibri" panose="020F0502020204030204" pitchFamily="34" charset="0"/>
                <a:cs typeface="Arial" panose="020B0604020202020204" pitchFamily="34" charset="0"/>
              </a:rPr>
              <a:t> </a:t>
            </a:r>
            <a:r>
              <a:rPr lang="en-GB" sz="5100" dirty="0" err="1">
                <a:solidFill>
                  <a:schemeClr val="bg1"/>
                </a:solidFill>
                <a:latin typeface="Arial" panose="020B0604020202020204" pitchFamily="34" charset="0"/>
                <a:ea typeface="Calibri" panose="020F0502020204030204" pitchFamily="34" charset="0"/>
                <a:cs typeface="Arial" panose="020B0604020202020204" pitchFamily="34" charset="0"/>
              </a:rPr>
              <a:t>Dharmakirti</a:t>
            </a:r>
            <a:endParaRPr lang="en-GB" sz="5100" dirty="0">
              <a:solidFill>
                <a:schemeClr val="bg1"/>
              </a:solidFill>
              <a:latin typeface="Arial" panose="020B0604020202020204" pitchFamily="34" charset="0"/>
              <a:ea typeface="Calibri" panose="020F0502020204030204" pitchFamily="34" charset="0"/>
              <a:cs typeface="Arial" panose="020B0604020202020204" pitchFamily="34" charset="0"/>
            </a:endParaRPr>
          </a:p>
          <a:p>
            <a:pPr marL="1225296" lvl="8" indent="0">
              <a:buClrTx/>
              <a:buNone/>
            </a:pPr>
            <a:endParaRPr lang="en-GB" sz="9200" dirty="0">
              <a:solidFill>
                <a:schemeClr val="bg1"/>
              </a:solidFill>
            </a:endParaRPr>
          </a:p>
        </p:txBody>
      </p:sp>
      <p:sp>
        <p:nvSpPr>
          <p:cNvPr id="4" name="Slide Number Placeholder 3"/>
          <p:cNvSpPr>
            <a:spLocks noGrp="1"/>
          </p:cNvSpPr>
          <p:nvPr>
            <p:ph type="sldNum" sz="quarter" idx="12"/>
          </p:nvPr>
        </p:nvSpPr>
        <p:spPr/>
        <p:txBody>
          <a:bodyPr/>
          <a:lstStyle/>
          <a:p>
            <a:pPr>
              <a:defRPr/>
            </a:pPr>
            <a:fld id="{C85AEC35-D436-45BD-B65B-51B63A3440A8}" type="slidenum">
              <a:rPr lang="en-GB" smtClean="0"/>
              <a:pPr>
                <a:defRPr/>
              </a:pPr>
              <a:t>6</a:t>
            </a:fld>
            <a:endParaRPr lang="en-GB"/>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3999" cy="3717031"/>
          </a:xfrm>
          <a:prstGeom prst="rect">
            <a:avLst/>
          </a:prstGeom>
        </p:spPr>
      </p:pic>
    </p:spTree>
    <p:extLst>
      <p:ext uri="{BB962C8B-B14F-4D97-AF65-F5344CB8AC3E}">
        <p14:creationId xmlns:p14="http://schemas.microsoft.com/office/powerpoint/2010/main" val="15508894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CBC76090-32FC-429C-B2C3-160E9798C1CB}" type="slidenum">
              <a:rPr lang="en-GB" smtClean="0"/>
              <a:pPr>
                <a:defRPr/>
              </a:pPr>
              <a:t>7</a:t>
            </a:fld>
            <a:endParaRPr lang="en-GB"/>
          </a:p>
        </p:txBody>
      </p:sp>
      <p:pic>
        <p:nvPicPr>
          <p:cNvPr id="4098" name="Picture 2" descr="Image result for COMPASSIO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148256"/>
            <a:ext cx="9144000" cy="1709744"/>
          </a:xfrm>
          <a:prstGeom prst="rect">
            <a:avLst/>
          </a:prstGeom>
          <a:noFill/>
          <a:extLst>
            <a:ext uri="{909E8E84-426E-40DD-AFC4-6F175D3DCCD1}">
              <a14:hiddenFill xmlns:a14="http://schemas.microsoft.com/office/drawing/2010/main">
                <a:solidFill>
                  <a:srgbClr val="FFFFFF"/>
                </a:solidFill>
              </a14:hiddenFill>
            </a:ext>
          </a:extLst>
        </p:spPr>
      </p:pic>
      <p:sp>
        <p:nvSpPr>
          <p:cNvPr id="5" name="Title 2"/>
          <p:cNvSpPr txBox="1">
            <a:spLocks/>
          </p:cNvSpPr>
          <p:nvPr/>
        </p:nvSpPr>
        <p:spPr>
          <a:xfrm>
            <a:off x="27278" y="33111"/>
            <a:ext cx="9144000" cy="5148256"/>
          </a:xfrm>
          <a:prstGeom prst="rect">
            <a:avLst/>
          </a:prstGeom>
          <a:solidFill>
            <a:srgbClr val="EE952A"/>
          </a:solidFill>
          <a:ln>
            <a:solidFill>
              <a:schemeClr val="accent1"/>
            </a:solidFill>
          </a:ln>
        </p:spPr>
        <p:txBody>
          <a:bodyPr vert="horz" lIns="91440" tIns="45720" rIns="91440" bIns="45720" rtlCol="0" anchor="ctr">
            <a:normAutofit fontScale="25000" lnSpcReduction="20000"/>
          </a:bodyPr>
          <a:lstStyle>
            <a:lvl1pPr algn="l" defTabSz="914400" rtl="0" eaLnBrk="1" latinLnBrk="0" hangingPunct="1">
              <a:lnSpc>
                <a:spcPct val="80000"/>
              </a:lnSpc>
              <a:spcBef>
                <a:spcPct val="0"/>
              </a:spcBef>
              <a:buNone/>
              <a:defRPr sz="4400" kern="1200" cap="all" spc="100" baseline="0">
                <a:solidFill>
                  <a:schemeClr val="tx1">
                    <a:lumMod val="95000"/>
                    <a:lumOff val="5000"/>
                  </a:schemeClr>
                </a:solidFill>
                <a:latin typeface="+mj-lt"/>
                <a:ea typeface="+mj-ea"/>
                <a:cs typeface="+mj-cs"/>
              </a:defRPr>
            </a:lvl1pPr>
          </a:lstStyle>
          <a:p>
            <a:pPr algn="ctr"/>
            <a:endParaRPr lang="en-GB" sz="8000" b="1" dirty="0">
              <a:solidFill>
                <a:schemeClr val="bg1"/>
              </a:solidFill>
              <a:latin typeface="Arial" panose="020B0604020202020204" pitchFamily="34" charset="0"/>
              <a:cs typeface="Arial" panose="020B0604020202020204" pitchFamily="34" charset="0"/>
            </a:endParaRPr>
          </a:p>
          <a:p>
            <a:pPr algn="ctr"/>
            <a:endParaRPr lang="en-GB" sz="8000" b="1" dirty="0">
              <a:solidFill>
                <a:schemeClr val="bg1"/>
              </a:solidFill>
              <a:latin typeface="Arial" panose="020B0604020202020204" pitchFamily="34" charset="0"/>
              <a:cs typeface="Arial" panose="020B0604020202020204" pitchFamily="34" charset="0"/>
            </a:endParaRPr>
          </a:p>
          <a:p>
            <a:pPr algn="ctr"/>
            <a:endParaRPr lang="en-GB" sz="8000" b="1" dirty="0">
              <a:solidFill>
                <a:schemeClr val="bg1"/>
              </a:solidFill>
              <a:latin typeface="Arial" panose="020B0604020202020204" pitchFamily="34" charset="0"/>
              <a:cs typeface="Arial" panose="020B0604020202020204" pitchFamily="34" charset="0"/>
            </a:endParaRPr>
          </a:p>
          <a:p>
            <a:pPr algn="ctr"/>
            <a:endParaRPr lang="en-GB" sz="8000" b="1" dirty="0">
              <a:solidFill>
                <a:schemeClr val="bg1"/>
              </a:solidFill>
              <a:latin typeface="Arial" panose="020B0604020202020204" pitchFamily="34" charset="0"/>
              <a:cs typeface="Arial" panose="020B0604020202020204" pitchFamily="34" charset="0"/>
            </a:endParaRPr>
          </a:p>
          <a:p>
            <a:pPr algn="ctr"/>
            <a:r>
              <a:rPr lang="en-GB" sz="8000" b="1" dirty="0">
                <a:solidFill>
                  <a:schemeClr val="bg1"/>
                </a:solidFill>
                <a:latin typeface="Arial" panose="020B0604020202020204" pitchFamily="34" charset="0"/>
                <a:cs typeface="Arial" panose="020B0604020202020204" pitchFamily="34" charset="0"/>
              </a:rPr>
              <a:t>“Without compassion, there are</a:t>
            </a:r>
          </a:p>
          <a:p>
            <a:pPr algn="ctr"/>
            <a:r>
              <a:rPr lang="en-GB" sz="8000" b="1" dirty="0">
                <a:solidFill>
                  <a:schemeClr val="bg1"/>
                </a:solidFill>
                <a:latin typeface="Arial" panose="020B0604020202020204" pitchFamily="34" charset="0"/>
                <a:cs typeface="Arial" panose="020B0604020202020204" pitchFamily="34" charset="0"/>
              </a:rPr>
              <a:t> </a:t>
            </a:r>
          </a:p>
          <a:p>
            <a:pPr algn="ctr"/>
            <a:r>
              <a:rPr lang="en-GB" sz="8000" b="1" dirty="0">
                <a:solidFill>
                  <a:schemeClr val="bg1"/>
                </a:solidFill>
                <a:latin typeface="Arial" panose="020B0604020202020204" pitchFamily="34" charset="0"/>
                <a:cs typeface="Arial" panose="020B0604020202020204" pitchFamily="34" charset="0"/>
              </a:rPr>
              <a:t>personality/ego clashes and other problems:</a:t>
            </a:r>
          </a:p>
          <a:p>
            <a:pPr algn="ctr"/>
            <a:endParaRPr lang="en-GB" sz="8000" b="1" dirty="0">
              <a:solidFill>
                <a:schemeClr val="bg1"/>
              </a:solidFill>
              <a:latin typeface="Arial" panose="020B0604020202020204" pitchFamily="34" charset="0"/>
              <a:cs typeface="Arial" panose="020B0604020202020204" pitchFamily="34" charset="0"/>
            </a:endParaRPr>
          </a:p>
          <a:p>
            <a:pPr algn="ctr"/>
            <a:r>
              <a:rPr lang="en-GB" sz="8000" b="1" dirty="0">
                <a:solidFill>
                  <a:schemeClr val="bg1"/>
                </a:solidFill>
                <a:latin typeface="Arial" panose="020B0604020202020204" pitchFamily="34" charset="0"/>
                <a:cs typeface="Arial" panose="020B0604020202020204" pitchFamily="34" charset="0"/>
              </a:rPr>
              <a:t> anger, jealousy, and many other things. </a:t>
            </a:r>
          </a:p>
          <a:p>
            <a:pPr algn="ctr"/>
            <a:endParaRPr lang="en-GB" sz="8000" b="1" dirty="0">
              <a:solidFill>
                <a:schemeClr val="bg1"/>
              </a:solidFill>
              <a:latin typeface="Arial" panose="020B0604020202020204" pitchFamily="34" charset="0"/>
              <a:cs typeface="Arial" panose="020B0604020202020204" pitchFamily="34" charset="0"/>
            </a:endParaRPr>
          </a:p>
          <a:p>
            <a:pPr algn="ctr"/>
            <a:r>
              <a:rPr lang="en-GB" sz="8000" b="1" dirty="0">
                <a:solidFill>
                  <a:schemeClr val="bg1"/>
                </a:solidFill>
                <a:latin typeface="Arial" panose="020B0604020202020204" pitchFamily="34" charset="0"/>
                <a:cs typeface="Arial" panose="020B0604020202020204" pitchFamily="34" charset="0"/>
              </a:rPr>
              <a:t>Without compassion, life gets trapped in problems like</a:t>
            </a:r>
          </a:p>
          <a:p>
            <a:pPr algn="ctr"/>
            <a:endParaRPr lang="en-GB" sz="8000" b="1" dirty="0">
              <a:solidFill>
                <a:schemeClr val="bg1"/>
              </a:solidFill>
              <a:latin typeface="Arial" panose="020B0604020202020204" pitchFamily="34" charset="0"/>
              <a:cs typeface="Arial" panose="020B0604020202020204" pitchFamily="34" charset="0"/>
            </a:endParaRPr>
          </a:p>
          <a:p>
            <a:pPr algn="ctr"/>
            <a:r>
              <a:rPr lang="en-GB" sz="8000" b="1" dirty="0">
                <a:solidFill>
                  <a:schemeClr val="bg1"/>
                </a:solidFill>
                <a:latin typeface="Arial" panose="020B0604020202020204" pitchFamily="34" charset="0"/>
                <a:cs typeface="Arial" panose="020B0604020202020204" pitchFamily="34" charset="0"/>
              </a:rPr>
              <a:t> a mouse  trapped in a cage, an elephant drowning in</a:t>
            </a:r>
          </a:p>
          <a:p>
            <a:pPr algn="ctr"/>
            <a:endParaRPr lang="en-GB" sz="8000" b="1" dirty="0">
              <a:solidFill>
                <a:schemeClr val="bg1"/>
              </a:solidFill>
              <a:latin typeface="Arial" panose="020B0604020202020204" pitchFamily="34" charset="0"/>
              <a:cs typeface="Arial" panose="020B0604020202020204" pitchFamily="34" charset="0"/>
            </a:endParaRPr>
          </a:p>
          <a:p>
            <a:pPr algn="ctr"/>
            <a:r>
              <a:rPr lang="en-GB" sz="8000" b="1" dirty="0">
                <a:solidFill>
                  <a:schemeClr val="bg1"/>
                </a:solidFill>
                <a:latin typeface="Arial" panose="020B0604020202020204" pitchFamily="34" charset="0"/>
                <a:cs typeface="Arial" panose="020B0604020202020204" pitchFamily="34" charset="0"/>
              </a:rPr>
              <a:t> mud, or a  fly who flies into a spider's web and gets</a:t>
            </a:r>
          </a:p>
          <a:p>
            <a:pPr algn="ctr"/>
            <a:r>
              <a:rPr lang="en-GB" sz="8000" b="1" dirty="0">
                <a:solidFill>
                  <a:schemeClr val="bg1"/>
                </a:solidFill>
                <a:latin typeface="Arial" panose="020B0604020202020204" pitchFamily="34" charset="0"/>
                <a:cs typeface="Arial" panose="020B0604020202020204" pitchFamily="34" charset="0"/>
              </a:rPr>
              <a:t> </a:t>
            </a:r>
          </a:p>
          <a:p>
            <a:pPr algn="ctr"/>
            <a:r>
              <a:rPr lang="en-GB" sz="8000" b="1" dirty="0">
                <a:solidFill>
                  <a:schemeClr val="bg1"/>
                </a:solidFill>
                <a:latin typeface="Arial" panose="020B0604020202020204" pitchFamily="34" charset="0"/>
                <a:cs typeface="Arial" panose="020B0604020202020204" pitchFamily="34" charset="0"/>
              </a:rPr>
              <a:t> completely caught. </a:t>
            </a:r>
          </a:p>
          <a:p>
            <a:pPr algn="ctr"/>
            <a:endParaRPr lang="en-GB" sz="8000" b="1" dirty="0">
              <a:solidFill>
                <a:schemeClr val="bg1"/>
              </a:solidFill>
              <a:latin typeface="Arial" panose="020B0604020202020204" pitchFamily="34" charset="0"/>
              <a:cs typeface="Arial" panose="020B0604020202020204" pitchFamily="34" charset="0"/>
            </a:endParaRPr>
          </a:p>
          <a:p>
            <a:pPr algn="ctr"/>
            <a:r>
              <a:rPr lang="en-GB" sz="8000" b="1" dirty="0">
                <a:solidFill>
                  <a:schemeClr val="bg1"/>
                </a:solidFill>
                <a:latin typeface="Arial" panose="020B0604020202020204" pitchFamily="34" charset="0"/>
                <a:cs typeface="Arial" panose="020B0604020202020204" pitchFamily="34" charset="0"/>
              </a:rPr>
              <a:t>Life  gets completely caught up in problems</a:t>
            </a:r>
          </a:p>
          <a:p>
            <a:pPr algn="ctr"/>
            <a:endParaRPr lang="en-GB" sz="8000" b="1" dirty="0">
              <a:solidFill>
                <a:schemeClr val="bg1"/>
              </a:solidFill>
              <a:latin typeface="Arial" panose="020B0604020202020204" pitchFamily="34" charset="0"/>
              <a:cs typeface="Arial" panose="020B0604020202020204" pitchFamily="34" charset="0"/>
            </a:endParaRPr>
          </a:p>
          <a:p>
            <a:pPr algn="ctr"/>
            <a:r>
              <a:rPr lang="en-GB" sz="8000" b="1" dirty="0">
                <a:solidFill>
                  <a:schemeClr val="bg1"/>
                </a:solidFill>
                <a:latin typeface="Arial" panose="020B0604020202020204" pitchFamily="34" charset="0"/>
                <a:cs typeface="Arial" panose="020B0604020202020204" pitchFamily="34" charset="0"/>
              </a:rPr>
              <a:t> and continues like that until you die – </a:t>
            </a:r>
          </a:p>
          <a:p>
            <a:pPr algn="ctr"/>
            <a:endParaRPr lang="en-GB" sz="8000" b="1" dirty="0">
              <a:solidFill>
                <a:schemeClr val="bg1"/>
              </a:solidFill>
              <a:latin typeface="Arial" panose="020B0604020202020204" pitchFamily="34" charset="0"/>
              <a:cs typeface="Arial" panose="020B0604020202020204" pitchFamily="34" charset="0"/>
            </a:endParaRPr>
          </a:p>
          <a:p>
            <a:pPr algn="ctr"/>
            <a:r>
              <a:rPr lang="en-GB" sz="8000" b="1" dirty="0">
                <a:solidFill>
                  <a:schemeClr val="bg1"/>
                </a:solidFill>
                <a:latin typeface="Arial" panose="020B0604020202020204" pitchFamily="34" charset="0"/>
                <a:cs typeface="Arial" panose="020B0604020202020204" pitchFamily="34" charset="0"/>
              </a:rPr>
              <a:t>just like that fly. </a:t>
            </a:r>
          </a:p>
          <a:p>
            <a:pPr algn="ctr"/>
            <a:endParaRPr lang="en-GB" sz="8000" b="1" dirty="0">
              <a:solidFill>
                <a:schemeClr val="bg1"/>
              </a:solidFill>
              <a:latin typeface="Arial" panose="020B0604020202020204" pitchFamily="34" charset="0"/>
              <a:cs typeface="Arial" panose="020B0604020202020204" pitchFamily="34" charset="0"/>
            </a:endParaRPr>
          </a:p>
          <a:p>
            <a:pPr algn="ctr"/>
            <a:r>
              <a:rPr lang="en-GB" sz="8000" b="1" dirty="0">
                <a:solidFill>
                  <a:schemeClr val="bg1"/>
                </a:solidFill>
                <a:latin typeface="Arial" panose="020B0604020202020204" pitchFamily="34" charset="0"/>
                <a:cs typeface="Arial" panose="020B0604020202020204" pitchFamily="34" charset="0"/>
              </a:rPr>
              <a:t>Therefore, compassion is the most important practice</a:t>
            </a:r>
          </a:p>
          <a:p>
            <a:pPr algn="ctr"/>
            <a:endParaRPr lang="en-GB" sz="8000" b="1" dirty="0">
              <a:solidFill>
                <a:schemeClr val="bg1"/>
              </a:solidFill>
              <a:latin typeface="Arial" panose="020B0604020202020204" pitchFamily="34" charset="0"/>
              <a:cs typeface="Arial" panose="020B0604020202020204" pitchFamily="34" charset="0"/>
            </a:endParaRPr>
          </a:p>
          <a:p>
            <a:pPr algn="ctr"/>
            <a:r>
              <a:rPr lang="en-GB" sz="8000" b="1" dirty="0">
                <a:solidFill>
                  <a:schemeClr val="bg1"/>
                </a:solidFill>
                <a:latin typeface="Arial" panose="020B0604020202020204" pitchFamily="34" charset="0"/>
                <a:cs typeface="Arial" panose="020B0604020202020204" pitchFamily="34" charset="0"/>
              </a:rPr>
              <a:t> in life and the most important meditation.”</a:t>
            </a:r>
          </a:p>
          <a:p>
            <a:pPr algn="ctr"/>
            <a:r>
              <a:rPr lang="en-GB" sz="8000" b="1" dirty="0">
                <a:solidFill>
                  <a:schemeClr val="bg1"/>
                </a:solidFill>
                <a:latin typeface="Arial" panose="020B0604020202020204" pitchFamily="34" charset="0"/>
                <a:cs typeface="Arial" panose="020B0604020202020204" pitchFamily="34" charset="0"/>
              </a:rPr>
              <a:t> </a:t>
            </a:r>
          </a:p>
          <a:p>
            <a:pPr algn="ctr"/>
            <a:r>
              <a:rPr lang="en-GB" sz="8000" b="1" i="1" dirty="0">
                <a:solidFill>
                  <a:schemeClr val="bg1"/>
                </a:solidFill>
                <a:latin typeface="Arial" panose="020B0604020202020204" pitchFamily="34" charset="0"/>
                <a:cs typeface="Arial" panose="020B0604020202020204" pitchFamily="34" charset="0"/>
              </a:rPr>
              <a:t>      </a:t>
            </a:r>
            <a:endParaRPr lang="en-GB" sz="8000" b="1" dirty="0">
              <a:solidFill>
                <a:schemeClr val="bg1"/>
              </a:solidFill>
              <a:latin typeface="Arial" panose="020B0604020202020204" pitchFamily="34" charset="0"/>
              <a:cs typeface="Arial" panose="020B0604020202020204" pitchFamily="34" charset="0"/>
            </a:endParaRPr>
          </a:p>
          <a:p>
            <a:pPr algn="ctr"/>
            <a:endParaRPr lang="en-GB" sz="8000" b="1" dirty="0">
              <a:solidFill>
                <a:schemeClr val="bg1"/>
              </a:solidFill>
              <a:latin typeface="Arial" panose="020B0604020202020204" pitchFamily="34" charset="0"/>
              <a:cs typeface="Arial" panose="020B0604020202020204" pitchFamily="34" charset="0"/>
            </a:endParaRPr>
          </a:p>
          <a:p>
            <a:pPr algn="ctr"/>
            <a:r>
              <a:rPr lang="en-GB" sz="8000" b="1" dirty="0">
                <a:solidFill>
                  <a:schemeClr val="bg1"/>
                </a:solidFill>
                <a:latin typeface="Arial" panose="020B0604020202020204" pitchFamily="34" charset="0"/>
                <a:cs typeface="Arial" panose="020B0604020202020204" pitchFamily="34" charset="0"/>
              </a:rPr>
              <a:t>                                           </a:t>
            </a:r>
          </a:p>
          <a:p>
            <a:pPr algn="r"/>
            <a:r>
              <a:rPr lang="en-GB" sz="4800" dirty="0"/>
              <a:t>  </a:t>
            </a:r>
            <a:endParaRPr lang="en-GB"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71837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5705804" cy="2204864"/>
          </a:xfrm>
          <a:solidFill>
            <a:srgbClr val="EE952A"/>
          </a:solidFill>
        </p:spPr>
        <p:txBody>
          <a:bodyPr>
            <a:normAutofit/>
          </a:bodyPr>
          <a:lstStyle/>
          <a:p>
            <a:pPr algn="ctr"/>
            <a:r>
              <a:rPr lang="en-GB" b="1" dirty="0"/>
              <a:t>Generating </a:t>
            </a:r>
            <a:r>
              <a:rPr lang="en-GB" b="1" dirty="0" err="1"/>
              <a:t>Bodhicitta</a:t>
            </a:r>
            <a:br>
              <a:rPr lang="en-GB" b="1" dirty="0"/>
            </a:br>
            <a:r>
              <a:rPr lang="en-GB" b="1" dirty="0"/>
              <a:t>the totally open heart</a:t>
            </a:r>
            <a:endParaRPr lang="en-GB" sz="4400" b="1" dirty="0"/>
          </a:p>
        </p:txBody>
      </p:sp>
      <p:sp>
        <p:nvSpPr>
          <p:cNvPr id="3" name="Content Placeholder 2"/>
          <p:cNvSpPr>
            <a:spLocks noGrp="1"/>
          </p:cNvSpPr>
          <p:nvPr>
            <p:ph idx="1"/>
          </p:nvPr>
        </p:nvSpPr>
        <p:spPr>
          <a:xfrm>
            <a:off x="0" y="2204864"/>
            <a:ext cx="9144000" cy="5373216"/>
          </a:xfrm>
          <a:solidFill>
            <a:srgbClr val="33CD92"/>
          </a:solidFill>
        </p:spPr>
        <p:txBody>
          <a:bodyPr>
            <a:normAutofit/>
          </a:bodyPr>
          <a:lstStyle/>
          <a:p>
            <a:pPr marL="514350" indent="-514350">
              <a:buClrTx/>
              <a:buFont typeface="+mj-lt"/>
              <a:buAutoNum type="arabicPeriod"/>
            </a:pPr>
            <a:r>
              <a:rPr lang="en-GB" sz="2800" dirty="0">
                <a:solidFill>
                  <a:schemeClr val="bg1"/>
                </a:solidFill>
                <a:latin typeface="Arial" panose="020B0604020202020204" pitchFamily="34" charset="0"/>
                <a:cs typeface="Arial" panose="020B0604020202020204" pitchFamily="34" charset="0"/>
              </a:rPr>
              <a:t>Recognition of all beings as our mothers</a:t>
            </a:r>
          </a:p>
          <a:p>
            <a:pPr marL="514350" indent="-514350">
              <a:buClrTx/>
              <a:buFont typeface="+mj-lt"/>
              <a:buAutoNum type="arabicPeriod"/>
            </a:pPr>
            <a:r>
              <a:rPr lang="en-GB" sz="2800" dirty="0">
                <a:solidFill>
                  <a:schemeClr val="bg1"/>
                </a:solidFill>
                <a:latin typeface="Arial" panose="020B0604020202020204" pitchFamily="34" charset="0"/>
                <a:cs typeface="Arial" panose="020B0604020202020204" pitchFamily="34" charset="0"/>
              </a:rPr>
              <a:t>Remembering their kindness</a:t>
            </a:r>
          </a:p>
          <a:p>
            <a:pPr marL="514350" indent="-514350">
              <a:buClrTx/>
              <a:buFont typeface="+mj-lt"/>
              <a:buAutoNum type="arabicPeriod"/>
            </a:pPr>
            <a:r>
              <a:rPr lang="en-GB" sz="2800" dirty="0">
                <a:solidFill>
                  <a:schemeClr val="bg1"/>
                </a:solidFill>
                <a:latin typeface="Arial" panose="020B0604020202020204" pitchFamily="34" charset="0"/>
                <a:cs typeface="Arial" panose="020B0604020202020204" pitchFamily="34" charset="0"/>
              </a:rPr>
              <a:t>Wishing to repay their kindness</a:t>
            </a:r>
          </a:p>
          <a:p>
            <a:pPr marL="514350" indent="-514350">
              <a:buClrTx/>
              <a:buFont typeface="+mj-lt"/>
              <a:buAutoNum type="arabicPeriod"/>
            </a:pPr>
            <a:r>
              <a:rPr lang="en-GB" sz="2800" dirty="0">
                <a:solidFill>
                  <a:schemeClr val="bg1"/>
                </a:solidFill>
                <a:latin typeface="Arial" panose="020B0604020202020204" pitchFamily="34" charset="0"/>
                <a:cs typeface="Arial" panose="020B0604020202020204" pitchFamily="34" charset="0"/>
              </a:rPr>
              <a:t>Equalising and exchanging self with others</a:t>
            </a:r>
          </a:p>
          <a:p>
            <a:pPr marL="514350" indent="-514350">
              <a:buClrTx/>
              <a:buFont typeface="+mj-lt"/>
              <a:buAutoNum type="arabicPeriod"/>
            </a:pPr>
            <a:r>
              <a:rPr lang="en-GB" sz="2800" dirty="0">
                <a:solidFill>
                  <a:schemeClr val="bg1"/>
                </a:solidFill>
                <a:latin typeface="Arial" panose="020B0604020202020204" pitchFamily="34" charset="0"/>
                <a:cs typeface="Arial" panose="020B0604020202020204" pitchFamily="34" charset="0"/>
              </a:rPr>
              <a:t>Recognition of the shortcomings of self-cherishing</a:t>
            </a:r>
          </a:p>
          <a:p>
            <a:pPr marL="514350" indent="-514350">
              <a:buClrTx/>
              <a:buFont typeface="+mj-lt"/>
              <a:buAutoNum type="arabicPeriod"/>
            </a:pPr>
            <a:r>
              <a:rPr lang="en-GB" sz="2800" dirty="0">
                <a:solidFill>
                  <a:schemeClr val="bg1"/>
                </a:solidFill>
                <a:latin typeface="Arial" panose="020B0604020202020204" pitchFamily="34" charset="0"/>
                <a:cs typeface="Arial" panose="020B0604020202020204" pitchFamily="34" charset="0"/>
              </a:rPr>
              <a:t>Recognition of the benefits of cherishing others</a:t>
            </a:r>
          </a:p>
          <a:p>
            <a:pPr marL="514350" indent="-514350">
              <a:buClrTx/>
              <a:buFont typeface="+mj-lt"/>
              <a:buAutoNum type="arabicPeriod"/>
            </a:pPr>
            <a:r>
              <a:rPr lang="en-GB" sz="2800" dirty="0">
                <a:solidFill>
                  <a:schemeClr val="bg1"/>
                </a:solidFill>
                <a:latin typeface="Arial" panose="020B0604020202020204" pitchFamily="34" charset="0"/>
                <a:cs typeface="Arial" panose="020B0604020202020204" pitchFamily="34" charset="0"/>
              </a:rPr>
              <a:t>Giving and taking –the practice of great love and great compassion</a:t>
            </a:r>
          </a:p>
          <a:p>
            <a:pPr marL="514350" indent="-514350">
              <a:buClrTx/>
              <a:buFont typeface="+mj-lt"/>
              <a:buAutoNum type="arabicPeriod"/>
            </a:pPr>
            <a:r>
              <a:rPr lang="en-GB" sz="2800" dirty="0">
                <a:solidFill>
                  <a:schemeClr val="bg1"/>
                </a:solidFill>
                <a:latin typeface="Arial" panose="020B0604020202020204" pitchFamily="34" charset="0"/>
                <a:cs typeface="Arial" panose="020B0604020202020204" pitchFamily="34" charset="0"/>
              </a:rPr>
              <a:t>Bodhicitta</a:t>
            </a:r>
          </a:p>
        </p:txBody>
      </p:sp>
      <p:sp>
        <p:nvSpPr>
          <p:cNvPr id="4" name="Slide Number Placeholder 3"/>
          <p:cNvSpPr>
            <a:spLocks noGrp="1"/>
          </p:cNvSpPr>
          <p:nvPr>
            <p:ph type="sldNum" sz="quarter" idx="12"/>
          </p:nvPr>
        </p:nvSpPr>
        <p:spPr/>
        <p:txBody>
          <a:bodyPr/>
          <a:lstStyle/>
          <a:p>
            <a:pPr>
              <a:defRPr/>
            </a:pPr>
            <a:fld id="{C85AEC35-D436-45BD-B65B-51B63A3440A8}" type="slidenum">
              <a:rPr lang="en-GB" smtClean="0"/>
              <a:pPr>
                <a:defRPr/>
              </a:pPr>
              <a:t>8</a:t>
            </a:fld>
            <a:endParaRPr lang="en-GB"/>
          </a:p>
        </p:txBody>
      </p:sp>
      <p:pic>
        <p:nvPicPr>
          <p:cNvPr id="6148" name="Picture 4" descr="What Is the Origin of the Heart Symbol? | HISTORY"/>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724128" y="0"/>
            <a:ext cx="3438196" cy="22048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311251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0586B1-7950-FD32-25F5-3BF5C46377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D14B45-59B0-BC54-F3E2-938089FE71BA}"/>
              </a:ext>
            </a:extLst>
          </p:cNvPr>
          <p:cNvSpPr>
            <a:spLocks noGrp="1"/>
          </p:cNvSpPr>
          <p:nvPr>
            <p:ph type="title"/>
          </p:nvPr>
        </p:nvSpPr>
        <p:spPr>
          <a:xfrm>
            <a:off x="0" y="0"/>
            <a:ext cx="5705804" cy="2204864"/>
          </a:xfrm>
          <a:solidFill>
            <a:srgbClr val="EE952A"/>
          </a:solidFill>
        </p:spPr>
        <p:txBody>
          <a:bodyPr>
            <a:normAutofit/>
          </a:bodyPr>
          <a:lstStyle/>
          <a:p>
            <a:pPr algn="ctr"/>
            <a:r>
              <a:rPr lang="en-GB" b="1" dirty="0"/>
              <a:t>Giving and Taking</a:t>
            </a:r>
            <a:br>
              <a:rPr lang="en-GB" b="1" dirty="0"/>
            </a:br>
            <a:br>
              <a:rPr lang="en-GB" b="1" dirty="0"/>
            </a:br>
            <a:r>
              <a:rPr lang="en-GB" b="1" dirty="0"/>
              <a:t>The Practice of </a:t>
            </a:r>
            <a:br>
              <a:rPr lang="en-GB" b="1" i="1" dirty="0"/>
            </a:br>
            <a:r>
              <a:rPr lang="en-GB" b="1" i="1" dirty="0"/>
              <a:t>TONGLEN</a:t>
            </a:r>
            <a:endParaRPr lang="en-GB" sz="4400" b="1" i="1" dirty="0"/>
          </a:p>
        </p:txBody>
      </p:sp>
      <p:sp>
        <p:nvSpPr>
          <p:cNvPr id="3" name="Content Placeholder 2">
            <a:extLst>
              <a:ext uri="{FF2B5EF4-FFF2-40B4-BE49-F238E27FC236}">
                <a16:creationId xmlns:a16="http://schemas.microsoft.com/office/drawing/2014/main" id="{CE541949-0419-35BB-BDE6-C9376ABCD2E5}"/>
              </a:ext>
            </a:extLst>
          </p:cNvPr>
          <p:cNvSpPr>
            <a:spLocks noGrp="1"/>
          </p:cNvSpPr>
          <p:nvPr>
            <p:ph idx="1"/>
          </p:nvPr>
        </p:nvSpPr>
        <p:spPr>
          <a:xfrm>
            <a:off x="28620" y="2204864"/>
            <a:ext cx="9144000" cy="5373216"/>
          </a:xfrm>
          <a:solidFill>
            <a:srgbClr val="33CD92"/>
          </a:solidFill>
        </p:spPr>
        <p:txBody>
          <a:bodyPr>
            <a:normAutofit/>
          </a:bodyPr>
          <a:lstStyle/>
          <a:p>
            <a:pPr marL="514350" indent="-514350">
              <a:buClrTx/>
              <a:buFont typeface="+mj-lt"/>
              <a:buAutoNum type="arabicPeriod"/>
            </a:pPr>
            <a:endParaRPr lang="en-GB" sz="2800" dirty="0">
              <a:solidFill>
                <a:schemeClr val="bg1"/>
              </a:solidFill>
              <a:latin typeface="Arial" panose="020B0604020202020204" pitchFamily="34" charset="0"/>
              <a:cs typeface="Arial" panose="020B0604020202020204" pitchFamily="34" charset="0"/>
            </a:endParaRPr>
          </a:p>
          <a:p>
            <a:pPr marL="514350" indent="-514350">
              <a:buClrTx/>
              <a:buFont typeface="+mj-lt"/>
              <a:buAutoNum type="arabicPeriod"/>
            </a:pPr>
            <a:r>
              <a:rPr lang="en-GB" sz="2800" dirty="0">
                <a:solidFill>
                  <a:schemeClr val="bg1"/>
                </a:solidFill>
                <a:latin typeface="Arial" panose="020B0604020202020204" pitchFamily="34" charset="0"/>
                <a:cs typeface="Arial" panose="020B0604020202020204" pitchFamily="34" charset="0"/>
              </a:rPr>
              <a:t>Three Objects that we are attracted, repelled or indifferent to</a:t>
            </a:r>
          </a:p>
          <a:p>
            <a:pPr marL="514350" indent="-514350">
              <a:buClrTx/>
              <a:buFont typeface="+mj-lt"/>
              <a:buAutoNum type="arabicPeriod"/>
            </a:pPr>
            <a:r>
              <a:rPr lang="en-GB" sz="2800" dirty="0">
                <a:solidFill>
                  <a:schemeClr val="bg1"/>
                </a:solidFill>
                <a:latin typeface="Arial" panose="020B0604020202020204" pitchFamily="34" charset="0"/>
                <a:cs typeface="Arial" panose="020B0604020202020204" pitchFamily="34" charset="0"/>
              </a:rPr>
              <a:t>Three Poisons of ignorance, attachment and aversion</a:t>
            </a:r>
          </a:p>
          <a:p>
            <a:pPr marL="514350" indent="-514350">
              <a:buClrTx/>
              <a:buFont typeface="+mj-lt"/>
              <a:buAutoNum type="arabicPeriod"/>
            </a:pPr>
            <a:r>
              <a:rPr lang="en-GB" sz="2800" dirty="0">
                <a:solidFill>
                  <a:schemeClr val="bg1"/>
                </a:solidFill>
                <a:latin typeface="Arial" panose="020B0604020202020204" pitchFamily="34" charset="0"/>
                <a:cs typeface="Arial" panose="020B0604020202020204" pitchFamily="34" charset="0"/>
              </a:rPr>
              <a:t>Three Virtues the roots are detachment, equanimity and wisdom</a:t>
            </a:r>
          </a:p>
          <a:p>
            <a:pPr marL="514350" indent="-514350">
              <a:buClrTx/>
              <a:buFont typeface="+mj-lt"/>
              <a:buAutoNum type="arabicPeriod"/>
            </a:pPr>
            <a:r>
              <a:rPr lang="en-GB" sz="2800" dirty="0">
                <a:solidFill>
                  <a:schemeClr val="bg1"/>
                </a:solidFill>
                <a:latin typeface="Arial" panose="020B0604020202020204" pitchFamily="34" charset="0"/>
                <a:cs typeface="Arial" panose="020B0604020202020204" pitchFamily="34" charset="0"/>
              </a:rPr>
              <a:t>Train in taking first</a:t>
            </a:r>
          </a:p>
          <a:p>
            <a:pPr marL="0" indent="0">
              <a:buClrTx/>
              <a:buNone/>
            </a:pPr>
            <a:endParaRPr lang="en-GB" sz="2800" dirty="0">
              <a:solidFill>
                <a:schemeClr val="bg1"/>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446FDFE6-66F4-D9DE-A65F-4B937F79BFE1}"/>
              </a:ext>
            </a:extLst>
          </p:cNvPr>
          <p:cNvSpPr>
            <a:spLocks noGrp="1"/>
          </p:cNvSpPr>
          <p:nvPr>
            <p:ph type="sldNum" sz="quarter" idx="12"/>
          </p:nvPr>
        </p:nvSpPr>
        <p:spPr/>
        <p:txBody>
          <a:bodyPr/>
          <a:lstStyle/>
          <a:p>
            <a:pPr>
              <a:defRPr/>
            </a:pPr>
            <a:fld id="{C85AEC35-D436-45BD-B65B-51B63A3440A8}" type="slidenum">
              <a:rPr lang="en-GB" smtClean="0"/>
              <a:pPr>
                <a:defRPr/>
              </a:pPr>
              <a:t>9</a:t>
            </a:fld>
            <a:endParaRPr lang="en-GB"/>
          </a:p>
        </p:txBody>
      </p:sp>
      <p:pic>
        <p:nvPicPr>
          <p:cNvPr id="6148" name="Picture 4" descr="What Is the Origin of the Heart Symbol? | HISTORY">
            <a:extLst>
              <a:ext uri="{FF2B5EF4-FFF2-40B4-BE49-F238E27FC236}">
                <a16:creationId xmlns:a16="http://schemas.microsoft.com/office/drawing/2014/main" id="{93EA838A-90B2-D50E-CD29-EC9C596C8C57}"/>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724128" y="0"/>
            <a:ext cx="3438196" cy="22048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920035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7037</TotalTime>
  <Words>2162</Words>
  <Application>Microsoft Office PowerPoint</Application>
  <PresentationFormat>On-screen Show (4:3)</PresentationFormat>
  <Paragraphs>239</Paragraphs>
  <Slides>10</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Aptos</vt:lpstr>
      <vt:lpstr>Aptos Display</vt:lpstr>
      <vt:lpstr>Arial</vt:lpstr>
      <vt:lpstr>Calibri</vt:lpstr>
      <vt:lpstr>Courier New</vt:lpstr>
      <vt:lpstr>Times New Roman</vt:lpstr>
      <vt:lpstr>Office Theme</vt:lpstr>
      <vt:lpstr>THE MAIN PRACTICE POINT TWO</vt:lpstr>
      <vt:lpstr>PowerPoint Presentation</vt:lpstr>
      <vt:lpstr>Emptiness</vt:lpstr>
      <vt:lpstr>“THE DOOR THAT LEADS US OUT OF SAMSARA IS THE WISDOM  THAT REALISES THE EMPTINESS OF SELF-EXISTENCE.”   Lama Zopa Rinpoche</vt:lpstr>
      <vt:lpstr>“This “I” is merely labelled”</vt:lpstr>
      <vt:lpstr>PowerPoint Presentation</vt:lpstr>
      <vt:lpstr>PowerPoint Presentation</vt:lpstr>
      <vt:lpstr>Generating Bodhicitta the totally open heart</vt:lpstr>
      <vt:lpstr>Giving and Taking  The Practice of  TONGLEN</vt:lpstr>
      <vt:lpstr>Destroying self grasping destroying self cherishing</vt:lpstr>
    </vt:vector>
  </TitlesOfParts>
  <Company>runshaw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Part 2 - Wisdom and Bodhicitta - Taking Suffering Onto the Path</dc:title>
  <dc:creator>ondy willson</dc:creator>
  <cp:lastModifiedBy>ondy willson</cp:lastModifiedBy>
  <cp:revision>417</cp:revision>
  <cp:lastPrinted>2023-06-13T10:52:19Z</cp:lastPrinted>
  <dcterms:created xsi:type="dcterms:W3CDTF">2001-03-19T12:33:51Z</dcterms:created>
  <dcterms:modified xsi:type="dcterms:W3CDTF">2025-01-11T14:41:47Z</dcterms:modified>
</cp:coreProperties>
</file>