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379" r:id="rId2"/>
    <p:sldId id="278" r:id="rId3"/>
    <p:sldId id="378" r:id="rId4"/>
    <p:sldId id="377" r:id="rId5"/>
    <p:sldId id="376" r:id="rId6"/>
    <p:sldId id="280" r:id="rId7"/>
    <p:sldId id="380" r:id="rId8"/>
    <p:sldId id="381"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5681" autoAdjust="0"/>
  </p:normalViewPr>
  <p:slideViewPr>
    <p:cSldViewPr snapToGrid="0">
      <p:cViewPr varScale="1">
        <p:scale>
          <a:sx n="41" d="100"/>
          <a:sy n="41" d="100"/>
        </p:scale>
        <p:origin x="183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F362A3-468D-4719-BDED-CBA67563E03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4E829AB0-D677-4C8E-AD14-92DC26E32F5C}">
      <dgm:prSet custT="1"/>
      <dgm:spPr/>
      <dgm:t>
        <a:bodyPr/>
        <a:lstStyle/>
        <a:p>
          <a:pPr algn="ctr"/>
          <a:r>
            <a:rPr lang="en-GB" sz="3200" b="1" i="1" dirty="0">
              <a:solidFill>
                <a:schemeClr val="tx1"/>
              </a:solidFill>
            </a:rPr>
            <a:t>The Nirmanakaya</a:t>
          </a:r>
        </a:p>
      </dgm:t>
    </dgm:pt>
    <dgm:pt modelId="{1E26A508-110C-4E3D-BC8E-187C45B84F48}" type="parTrans" cxnId="{1E1FFF29-6227-4DAD-AEDA-D516A91E1C99}">
      <dgm:prSet/>
      <dgm:spPr/>
      <dgm:t>
        <a:bodyPr/>
        <a:lstStyle/>
        <a:p>
          <a:endParaRPr lang="en-GB"/>
        </a:p>
      </dgm:t>
    </dgm:pt>
    <dgm:pt modelId="{91A06648-C1FA-477C-BB3F-31657108583B}" type="sibTrans" cxnId="{1E1FFF29-6227-4DAD-AEDA-D516A91E1C99}">
      <dgm:prSet/>
      <dgm:spPr/>
      <dgm:t>
        <a:bodyPr/>
        <a:lstStyle/>
        <a:p>
          <a:endParaRPr lang="en-GB"/>
        </a:p>
      </dgm:t>
    </dgm:pt>
    <dgm:pt modelId="{6760F743-5D83-4A77-A761-F70D468E8115}">
      <dgm:prSet custT="1"/>
      <dgm:spPr/>
      <dgm:t>
        <a:bodyPr/>
        <a:lstStyle/>
        <a:p>
          <a:r>
            <a:rPr lang="en-GB" sz="2800" b="1" dirty="0"/>
            <a:t>Supreme emanation body</a:t>
          </a:r>
          <a:r>
            <a:rPr lang="en-GB" sz="2800" dirty="0"/>
            <a:t>: </a:t>
          </a:r>
          <a:r>
            <a:rPr lang="en-GB" sz="2400" dirty="0">
              <a:solidFill>
                <a:schemeClr val="tx1"/>
              </a:solidFill>
            </a:rPr>
            <a:t>Guru Shakyamuni Buddha with all the signs and marks and who performs the 12 deeds of a Buddha</a:t>
          </a:r>
        </a:p>
      </dgm:t>
    </dgm:pt>
    <dgm:pt modelId="{30BA25C4-3A60-4343-B074-2F0ECCD0661F}" type="parTrans" cxnId="{A2B51F4A-921C-473D-A16D-116F234F84B5}">
      <dgm:prSet/>
      <dgm:spPr/>
      <dgm:t>
        <a:bodyPr/>
        <a:lstStyle/>
        <a:p>
          <a:endParaRPr lang="en-GB"/>
        </a:p>
      </dgm:t>
    </dgm:pt>
    <dgm:pt modelId="{524E0F62-D790-4BA4-8CAA-D121F9AE671C}" type="sibTrans" cxnId="{A2B51F4A-921C-473D-A16D-116F234F84B5}">
      <dgm:prSet/>
      <dgm:spPr/>
      <dgm:t>
        <a:bodyPr/>
        <a:lstStyle/>
        <a:p>
          <a:endParaRPr lang="en-GB"/>
        </a:p>
      </dgm:t>
    </dgm:pt>
    <dgm:pt modelId="{6FC0E8A1-0F8D-4FDC-8B74-06E11956FFD9}">
      <dgm:prSet custT="1"/>
      <dgm:spPr/>
      <dgm:t>
        <a:bodyPr/>
        <a:lstStyle/>
        <a:p>
          <a:r>
            <a:rPr lang="en-GB" sz="2800" b="1" dirty="0"/>
            <a:t>Artisan Emanation Body:</a:t>
          </a:r>
          <a:r>
            <a:rPr lang="en-GB" sz="2400" dirty="0">
              <a:solidFill>
                <a:schemeClr val="tx1"/>
              </a:solidFill>
            </a:rPr>
            <a:t> e.g. musician, artist craftsman</a:t>
          </a:r>
        </a:p>
      </dgm:t>
    </dgm:pt>
    <dgm:pt modelId="{84024BB5-2D02-4EAC-A6A8-13AB6F7AFAC2}" type="parTrans" cxnId="{596CD795-D7B8-4D6B-BA76-31130EFB2AD9}">
      <dgm:prSet/>
      <dgm:spPr/>
      <dgm:t>
        <a:bodyPr/>
        <a:lstStyle/>
        <a:p>
          <a:endParaRPr lang="en-GB"/>
        </a:p>
      </dgm:t>
    </dgm:pt>
    <dgm:pt modelId="{4BCCD797-D3F3-4CC5-8666-ED53CDA5E613}" type="sibTrans" cxnId="{596CD795-D7B8-4D6B-BA76-31130EFB2AD9}">
      <dgm:prSet/>
      <dgm:spPr/>
      <dgm:t>
        <a:bodyPr/>
        <a:lstStyle/>
        <a:p>
          <a:endParaRPr lang="en-GB"/>
        </a:p>
      </dgm:t>
    </dgm:pt>
    <dgm:pt modelId="{C56B39FA-A15E-43C7-8811-381C58C471AA}">
      <dgm:prSet custT="1"/>
      <dgm:spPr/>
      <dgm:t>
        <a:bodyPr/>
        <a:lstStyle/>
        <a:p>
          <a:r>
            <a:rPr lang="en-GB" sz="2800" b="1" dirty="0"/>
            <a:t>Incarnation emanation body: </a:t>
          </a:r>
          <a:r>
            <a:rPr lang="en-GB" sz="2400" b="0" dirty="0">
              <a:solidFill>
                <a:schemeClr val="tx1"/>
              </a:solidFill>
            </a:rPr>
            <a:t>any incarnation or inanimate form the Buddha may take to benefit beings</a:t>
          </a:r>
        </a:p>
      </dgm:t>
    </dgm:pt>
    <dgm:pt modelId="{ED1E1A68-134D-4A9E-AD8A-5275FDDD6FFF}" type="parTrans" cxnId="{BDA867C6-3C20-4417-AA50-5FB689894A7E}">
      <dgm:prSet/>
      <dgm:spPr/>
      <dgm:t>
        <a:bodyPr/>
        <a:lstStyle/>
        <a:p>
          <a:endParaRPr lang="en-GB"/>
        </a:p>
      </dgm:t>
    </dgm:pt>
    <dgm:pt modelId="{284CD0BA-CC43-4E92-B70B-AAE0D75DEBE3}" type="sibTrans" cxnId="{BDA867C6-3C20-4417-AA50-5FB689894A7E}">
      <dgm:prSet/>
      <dgm:spPr/>
      <dgm:t>
        <a:bodyPr/>
        <a:lstStyle/>
        <a:p>
          <a:endParaRPr lang="en-GB"/>
        </a:p>
      </dgm:t>
    </dgm:pt>
    <dgm:pt modelId="{C43AEE2D-2C16-418D-B1DA-67FA1EFE6C65}" type="pres">
      <dgm:prSet presAssocID="{A7F362A3-468D-4719-BDED-CBA67563E035}" presName="linear" presStyleCnt="0">
        <dgm:presLayoutVars>
          <dgm:animLvl val="lvl"/>
          <dgm:resizeHandles val="exact"/>
        </dgm:presLayoutVars>
      </dgm:prSet>
      <dgm:spPr/>
    </dgm:pt>
    <dgm:pt modelId="{936261D5-2DBC-4A54-99A3-A3A6DCF1BA3C}" type="pres">
      <dgm:prSet presAssocID="{4E829AB0-D677-4C8E-AD14-92DC26E32F5C}" presName="parentText" presStyleLbl="node1" presStyleIdx="0" presStyleCnt="4">
        <dgm:presLayoutVars>
          <dgm:chMax val="0"/>
          <dgm:bulletEnabled val="1"/>
        </dgm:presLayoutVars>
      </dgm:prSet>
      <dgm:spPr/>
    </dgm:pt>
    <dgm:pt modelId="{694E4B38-212A-463A-AA06-678867ADE69F}" type="pres">
      <dgm:prSet presAssocID="{91A06648-C1FA-477C-BB3F-31657108583B}" presName="spacer" presStyleCnt="0"/>
      <dgm:spPr/>
    </dgm:pt>
    <dgm:pt modelId="{1552D2DE-6AC5-43D4-938B-398320DC2D84}" type="pres">
      <dgm:prSet presAssocID="{6760F743-5D83-4A77-A761-F70D468E8115}" presName="parentText" presStyleLbl="node1" presStyleIdx="1" presStyleCnt="4">
        <dgm:presLayoutVars>
          <dgm:chMax val="0"/>
          <dgm:bulletEnabled val="1"/>
        </dgm:presLayoutVars>
      </dgm:prSet>
      <dgm:spPr/>
    </dgm:pt>
    <dgm:pt modelId="{79228AC3-F425-463E-8D30-348799D27977}" type="pres">
      <dgm:prSet presAssocID="{524E0F62-D790-4BA4-8CAA-D121F9AE671C}" presName="spacer" presStyleCnt="0"/>
      <dgm:spPr/>
    </dgm:pt>
    <dgm:pt modelId="{E1A8FC87-94BD-403F-B897-B375BF2E4848}" type="pres">
      <dgm:prSet presAssocID="{6FC0E8A1-0F8D-4FDC-8B74-06E11956FFD9}" presName="parentText" presStyleLbl="node1" presStyleIdx="2" presStyleCnt="4">
        <dgm:presLayoutVars>
          <dgm:chMax val="0"/>
          <dgm:bulletEnabled val="1"/>
        </dgm:presLayoutVars>
      </dgm:prSet>
      <dgm:spPr/>
    </dgm:pt>
    <dgm:pt modelId="{7B09C138-0DD9-43CE-8703-6895C3470DE4}" type="pres">
      <dgm:prSet presAssocID="{4BCCD797-D3F3-4CC5-8666-ED53CDA5E613}" presName="spacer" presStyleCnt="0"/>
      <dgm:spPr/>
    </dgm:pt>
    <dgm:pt modelId="{7369004E-32F5-4FF2-8253-11BA1CD9493A}" type="pres">
      <dgm:prSet presAssocID="{C56B39FA-A15E-43C7-8811-381C58C471AA}" presName="parentText" presStyleLbl="node1" presStyleIdx="3" presStyleCnt="4">
        <dgm:presLayoutVars>
          <dgm:chMax val="0"/>
          <dgm:bulletEnabled val="1"/>
        </dgm:presLayoutVars>
      </dgm:prSet>
      <dgm:spPr/>
    </dgm:pt>
  </dgm:ptLst>
  <dgm:cxnLst>
    <dgm:cxn modelId="{6657EE12-A1AC-4C03-A6CB-ACC92C2841C4}" type="presOf" srcId="{A7F362A3-468D-4719-BDED-CBA67563E035}" destId="{C43AEE2D-2C16-418D-B1DA-67FA1EFE6C65}" srcOrd="0" destOrd="0" presId="urn:microsoft.com/office/officeart/2005/8/layout/vList2"/>
    <dgm:cxn modelId="{1E1FFF29-6227-4DAD-AEDA-D516A91E1C99}" srcId="{A7F362A3-468D-4719-BDED-CBA67563E035}" destId="{4E829AB0-D677-4C8E-AD14-92DC26E32F5C}" srcOrd="0" destOrd="0" parTransId="{1E26A508-110C-4E3D-BC8E-187C45B84F48}" sibTransId="{91A06648-C1FA-477C-BB3F-31657108583B}"/>
    <dgm:cxn modelId="{94B1C45C-42F3-4DB6-9D95-26BAE1F24BF3}" type="presOf" srcId="{6FC0E8A1-0F8D-4FDC-8B74-06E11956FFD9}" destId="{E1A8FC87-94BD-403F-B897-B375BF2E4848}" srcOrd="0" destOrd="0" presId="urn:microsoft.com/office/officeart/2005/8/layout/vList2"/>
    <dgm:cxn modelId="{A2B51F4A-921C-473D-A16D-116F234F84B5}" srcId="{A7F362A3-468D-4719-BDED-CBA67563E035}" destId="{6760F743-5D83-4A77-A761-F70D468E8115}" srcOrd="1" destOrd="0" parTransId="{30BA25C4-3A60-4343-B074-2F0ECCD0661F}" sibTransId="{524E0F62-D790-4BA4-8CAA-D121F9AE671C}"/>
    <dgm:cxn modelId="{5F146586-93E2-4596-8062-1AF7A461BAF3}" type="presOf" srcId="{6760F743-5D83-4A77-A761-F70D468E8115}" destId="{1552D2DE-6AC5-43D4-938B-398320DC2D84}" srcOrd="0" destOrd="0" presId="urn:microsoft.com/office/officeart/2005/8/layout/vList2"/>
    <dgm:cxn modelId="{596CD795-D7B8-4D6B-BA76-31130EFB2AD9}" srcId="{A7F362A3-468D-4719-BDED-CBA67563E035}" destId="{6FC0E8A1-0F8D-4FDC-8B74-06E11956FFD9}" srcOrd="2" destOrd="0" parTransId="{84024BB5-2D02-4EAC-A6A8-13AB6F7AFAC2}" sibTransId="{4BCCD797-D3F3-4CC5-8666-ED53CDA5E613}"/>
    <dgm:cxn modelId="{72B2FB9C-D20A-4575-9465-C95F6694E392}" type="presOf" srcId="{4E829AB0-D677-4C8E-AD14-92DC26E32F5C}" destId="{936261D5-2DBC-4A54-99A3-A3A6DCF1BA3C}" srcOrd="0" destOrd="0" presId="urn:microsoft.com/office/officeart/2005/8/layout/vList2"/>
    <dgm:cxn modelId="{BDA867C6-3C20-4417-AA50-5FB689894A7E}" srcId="{A7F362A3-468D-4719-BDED-CBA67563E035}" destId="{C56B39FA-A15E-43C7-8811-381C58C471AA}" srcOrd="3" destOrd="0" parTransId="{ED1E1A68-134D-4A9E-AD8A-5275FDDD6FFF}" sibTransId="{284CD0BA-CC43-4E92-B70B-AAE0D75DEBE3}"/>
    <dgm:cxn modelId="{0F5B72CF-9F33-4A1B-8017-9FFBBE2561AF}" type="presOf" srcId="{C56B39FA-A15E-43C7-8811-381C58C471AA}" destId="{7369004E-32F5-4FF2-8253-11BA1CD9493A}" srcOrd="0" destOrd="0" presId="urn:microsoft.com/office/officeart/2005/8/layout/vList2"/>
    <dgm:cxn modelId="{A348D1CE-8E2E-42AD-80DD-3A3A82D1D7DC}" type="presParOf" srcId="{C43AEE2D-2C16-418D-B1DA-67FA1EFE6C65}" destId="{936261D5-2DBC-4A54-99A3-A3A6DCF1BA3C}" srcOrd="0" destOrd="0" presId="urn:microsoft.com/office/officeart/2005/8/layout/vList2"/>
    <dgm:cxn modelId="{71065867-7FCD-4876-B78D-3C74EC49C2ED}" type="presParOf" srcId="{C43AEE2D-2C16-418D-B1DA-67FA1EFE6C65}" destId="{694E4B38-212A-463A-AA06-678867ADE69F}" srcOrd="1" destOrd="0" presId="urn:microsoft.com/office/officeart/2005/8/layout/vList2"/>
    <dgm:cxn modelId="{36F8F227-6DE4-4244-9477-F4C2F7707AF5}" type="presParOf" srcId="{C43AEE2D-2C16-418D-B1DA-67FA1EFE6C65}" destId="{1552D2DE-6AC5-43D4-938B-398320DC2D84}" srcOrd="2" destOrd="0" presId="urn:microsoft.com/office/officeart/2005/8/layout/vList2"/>
    <dgm:cxn modelId="{6DBD872D-0444-480E-BF90-C662FF37DD24}" type="presParOf" srcId="{C43AEE2D-2C16-418D-B1DA-67FA1EFE6C65}" destId="{79228AC3-F425-463E-8D30-348799D27977}" srcOrd="3" destOrd="0" presId="urn:microsoft.com/office/officeart/2005/8/layout/vList2"/>
    <dgm:cxn modelId="{15E9A0B5-0C48-4D3F-A021-2C2FBD45F7D2}" type="presParOf" srcId="{C43AEE2D-2C16-418D-B1DA-67FA1EFE6C65}" destId="{E1A8FC87-94BD-403F-B897-B375BF2E4848}" srcOrd="4" destOrd="0" presId="urn:microsoft.com/office/officeart/2005/8/layout/vList2"/>
    <dgm:cxn modelId="{6A0A0244-A7E2-4359-9CF9-14061B1C0514}" type="presParOf" srcId="{C43AEE2D-2C16-418D-B1DA-67FA1EFE6C65}" destId="{7B09C138-0DD9-43CE-8703-6895C3470DE4}" srcOrd="5" destOrd="0" presId="urn:microsoft.com/office/officeart/2005/8/layout/vList2"/>
    <dgm:cxn modelId="{3D56F070-FB7A-43AA-AB1B-333348366C3D}" type="presParOf" srcId="{C43AEE2D-2C16-418D-B1DA-67FA1EFE6C65}" destId="{7369004E-32F5-4FF2-8253-11BA1CD9493A}"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7F362A3-468D-4719-BDED-CBA67563E03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53C4290-B1F4-4422-ACC9-8CBC514BBC19}">
      <dgm:prSet custT="1"/>
      <dgm:spPr/>
      <dgm:t>
        <a:bodyPr/>
        <a:lstStyle/>
        <a:p>
          <a:pPr algn="ctr"/>
          <a:r>
            <a:rPr lang="en-US" sz="2800" b="1" i="1" dirty="0">
              <a:solidFill>
                <a:schemeClr val="tx1"/>
              </a:solidFill>
            </a:rPr>
            <a:t>A final form body, possessing the five definitive characteristics</a:t>
          </a:r>
        </a:p>
      </dgm:t>
    </dgm:pt>
    <dgm:pt modelId="{36FCABE8-5E14-43B7-86CD-80ACC86561A1}" type="parTrans" cxnId="{08CDE5E9-A6EE-46FF-AFCB-6FFA23F1E9B7}">
      <dgm:prSet/>
      <dgm:spPr/>
      <dgm:t>
        <a:bodyPr/>
        <a:lstStyle/>
        <a:p>
          <a:endParaRPr lang="en-US"/>
        </a:p>
      </dgm:t>
    </dgm:pt>
    <dgm:pt modelId="{0AD855CE-DCF9-4D6D-8396-51359E580625}" type="sibTrans" cxnId="{08CDE5E9-A6EE-46FF-AFCB-6FFA23F1E9B7}">
      <dgm:prSet/>
      <dgm:spPr/>
      <dgm:t>
        <a:bodyPr/>
        <a:lstStyle/>
        <a:p>
          <a:endParaRPr lang="en-US"/>
        </a:p>
      </dgm:t>
    </dgm:pt>
    <dgm:pt modelId="{321CFB1B-03F4-43F0-9E82-77C78F9A8194}">
      <dgm:prSet custT="1"/>
      <dgm:spPr/>
      <dgm:t>
        <a:bodyPr/>
        <a:lstStyle/>
        <a:p>
          <a:r>
            <a:rPr lang="en-US" sz="2800" b="1" dirty="0"/>
            <a:t>Definite abode – </a:t>
          </a:r>
          <a:r>
            <a:rPr lang="en-US" sz="2800" b="0" dirty="0">
              <a:solidFill>
                <a:schemeClr val="tx1"/>
              </a:solidFill>
            </a:rPr>
            <a:t>in </a:t>
          </a:r>
          <a:r>
            <a:rPr lang="en-US" sz="2800" b="0" dirty="0" err="1">
              <a:solidFill>
                <a:schemeClr val="tx1"/>
              </a:solidFill>
            </a:rPr>
            <a:t>Akanista</a:t>
          </a:r>
          <a:r>
            <a:rPr lang="en-US" sz="2800" b="0" dirty="0">
              <a:solidFill>
                <a:schemeClr val="tx1"/>
              </a:solidFill>
            </a:rPr>
            <a:t> pure realm</a:t>
          </a:r>
        </a:p>
      </dgm:t>
    </dgm:pt>
    <dgm:pt modelId="{E9C3E614-F853-4CDF-932B-F4D0004C821F}" type="parTrans" cxnId="{D99EB603-226B-4BFC-8696-1EB373176566}">
      <dgm:prSet/>
      <dgm:spPr/>
      <dgm:t>
        <a:bodyPr/>
        <a:lstStyle/>
        <a:p>
          <a:endParaRPr lang="en-US"/>
        </a:p>
      </dgm:t>
    </dgm:pt>
    <dgm:pt modelId="{CEE55A01-5B3A-408F-A7BC-5B26D887C069}" type="sibTrans" cxnId="{D99EB603-226B-4BFC-8696-1EB373176566}">
      <dgm:prSet/>
      <dgm:spPr/>
      <dgm:t>
        <a:bodyPr/>
        <a:lstStyle/>
        <a:p>
          <a:endParaRPr lang="en-US"/>
        </a:p>
      </dgm:t>
    </dgm:pt>
    <dgm:pt modelId="{04B267AB-EAEB-4457-9660-68F110E5E9FD}">
      <dgm:prSet custT="1"/>
      <dgm:spPr/>
      <dgm:t>
        <a:bodyPr/>
        <a:lstStyle/>
        <a:p>
          <a:r>
            <a:rPr lang="en-US" sz="2800" b="1" i="0" dirty="0"/>
            <a:t>Definite body – </a:t>
          </a:r>
          <a:r>
            <a:rPr lang="en-US" sz="2800" b="0" i="0" dirty="0">
              <a:solidFill>
                <a:schemeClr val="tx1"/>
              </a:solidFill>
            </a:rPr>
            <a:t>32 major marks and 80 minor signs of a prefect being</a:t>
          </a:r>
        </a:p>
      </dgm:t>
    </dgm:pt>
    <dgm:pt modelId="{3FD76992-83A3-4DEF-B752-858453055807}" type="parTrans" cxnId="{BE046D80-ACD3-4848-B5A9-02DB5E26DB05}">
      <dgm:prSet/>
      <dgm:spPr/>
      <dgm:t>
        <a:bodyPr/>
        <a:lstStyle/>
        <a:p>
          <a:endParaRPr lang="en-US"/>
        </a:p>
      </dgm:t>
    </dgm:pt>
    <dgm:pt modelId="{7497725D-3759-41CD-ABB3-A47B08CD401E}" type="sibTrans" cxnId="{BE046D80-ACD3-4848-B5A9-02DB5E26DB05}">
      <dgm:prSet/>
      <dgm:spPr/>
      <dgm:t>
        <a:bodyPr/>
        <a:lstStyle/>
        <a:p>
          <a:endParaRPr lang="en-US"/>
        </a:p>
      </dgm:t>
    </dgm:pt>
    <dgm:pt modelId="{21C9C333-CB3A-4487-A729-B22237583EB7}">
      <dgm:prSet custT="1"/>
      <dgm:spPr/>
      <dgm:t>
        <a:bodyPr/>
        <a:lstStyle/>
        <a:p>
          <a:r>
            <a:rPr lang="en-US" sz="2800" b="1" dirty="0"/>
            <a:t>Definite retinue – </a:t>
          </a:r>
          <a:r>
            <a:rPr lang="en-US" sz="2800" b="0" dirty="0">
              <a:solidFill>
                <a:schemeClr val="tx1"/>
              </a:solidFill>
            </a:rPr>
            <a:t>whose followers are superior bodhisattvas, not ordinary beings</a:t>
          </a:r>
        </a:p>
      </dgm:t>
    </dgm:pt>
    <dgm:pt modelId="{7B953C90-B1BA-4136-BDBA-CE9FB5769F7A}" type="parTrans" cxnId="{DC660206-34F0-4C09-A61B-6A12825E91B9}">
      <dgm:prSet/>
      <dgm:spPr/>
      <dgm:t>
        <a:bodyPr/>
        <a:lstStyle/>
        <a:p>
          <a:endParaRPr lang="en-US"/>
        </a:p>
      </dgm:t>
    </dgm:pt>
    <dgm:pt modelId="{E59013F1-A48C-4150-B34B-500DC60A73FF}" type="sibTrans" cxnId="{DC660206-34F0-4C09-A61B-6A12825E91B9}">
      <dgm:prSet/>
      <dgm:spPr/>
      <dgm:t>
        <a:bodyPr/>
        <a:lstStyle/>
        <a:p>
          <a:endParaRPr lang="en-US"/>
        </a:p>
      </dgm:t>
    </dgm:pt>
    <dgm:pt modelId="{BECAE508-B80A-4517-8861-6DEDAA8FC261}">
      <dgm:prSet custT="1"/>
      <dgm:spPr/>
      <dgm:t>
        <a:bodyPr/>
        <a:lstStyle/>
        <a:p>
          <a:r>
            <a:rPr lang="en-US" sz="2800" b="1" dirty="0"/>
            <a:t>Definite teachings – </a:t>
          </a:r>
          <a:r>
            <a:rPr lang="en-US" sz="2800" b="0" dirty="0">
              <a:solidFill>
                <a:schemeClr val="tx1"/>
              </a:solidFill>
            </a:rPr>
            <a:t>teaches only Mahayana teachings</a:t>
          </a:r>
        </a:p>
      </dgm:t>
    </dgm:pt>
    <dgm:pt modelId="{AA31D7B6-A79D-4397-ADE7-4F108E4B508F}" type="parTrans" cxnId="{A9E53C4B-CBAB-4E52-A92E-B45D2243E414}">
      <dgm:prSet/>
      <dgm:spPr/>
      <dgm:t>
        <a:bodyPr/>
        <a:lstStyle/>
        <a:p>
          <a:endParaRPr lang="en-US"/>
        </a:p>
      </dgm:t>
    </dgm:pt>
    <dgm:pt modelId="{E5CE825B-2195-46EC-B4CC-E4162261FCA2}" type="sibTrans" cxnId="{A9E53C4B-CBAB-4E52-A92E-B45D2243E414}">
      <dgm:prSet/>
      <dgm:spPr/>
      <dgm:t>
        <a:bodyPr/>
        <a:lstStyle/>
        <a:p>
          <a:endParaRPr lang="en-US"/>
        </a:p>
      </dgm:t>
    </dgm:pt>
    <dgm:pt modelId="{FB2FEBFC-12E3-4AB5-9467-BCDD12C7630C}">
      <dgm:prSet custT="1"/>
      <dgm:spPr/>
      <dgm:t>
        <a:bodyPr/>
        <a:lstStyle/>
        <a:p>
          <a:r>
            <a:rPr lang="en-US" sz="2800" b="1" dirty="0"/>
            <a:t>Definite time – </a:t>
          </a:r>
          <a:r>
            <a:rPr lang="en-US" sz="2800" b="0" dirty="0">
              <a:solidFill>
                <a:schemeClr val="tx1"/>
              </a:solidFill>
            </a:rPr>
            <a:t>abides </a:t>
          </a:r>
          <a:r>
            <a:rPr lang="en-US" sz="2800" b="1" dirty="0">
              <a:solidFill>
                <a:schemeClr val="tx1"/>
              </a:solidFill>
            </a:rPr>
            <a:t>– </a:t>
          </a:r>
          <a:r>
            <a:rPr lang="en-US" sz="2800" b="0" dirty="0">
              <a:solidFill>
                <a:schemeClr val="tx1"/>
              </a:solidFill>
            </a:rPr>
            <a:t>no death or rebirth until samsara ends</a:t>
          </a:r>
        </a:p>
      </dgm:t>
    </dgm:pt>
    <dgm:pt modelId="{A8E57795-6DB4-426B-B2F3-C38F14C73973}" type="parTrans" cxnId="{F3076157-F583-4ACE-AF29-3A454B398F55}">
      <dgm:prSet/>
      <dgm:spPr/>
      <dgm:t>
        <a:bodyPr/>
        <a:lstStyle/>
        <a:p>
          <a:endParaRPr lang="en-US"/>
        </a:p>
      </dgm:t>
    </dgm:pt>
    <dgm:pt modelId="{B13798D0-254E-4E69-A762-45E1F2945BC7}" type="sibTrans" cxnId="{F3076157-F583-4ACE-AF29-3A454B398F55}">
      <dgm:prSet/>
      <dgm:spPr/>
      <dgm:t>
        <a:bodyPr/>
        <a:lstStyle/>
        <a:p>
          <a:endParaRPr lang="en-US"/>
        </a:p>
      </dgm:t>
    </dgm:pt>
    <dgm:pt modelId="{78D4FE26-CDC1-44BC-BCF2-0B6547098017}" type="pres">
      <dgm:prSet presAssocID="{A7F362A3-468D-4719-BDED-CBA67563E035}" presName="linear" presStyleCnt="0">
        <dgm:presLayoutVars>
          <dgm:animLvl val="lvl"/>
          <dgm:resizeHandles val="exact"/>
        </dgm:presLayoutVars>
      </dgm:prSet>
      <dgm:spPr/>
    </dgm:pt>
    <dgm:pt modelId="{D5490145-74FE-4F10-8485-4F21528F7626}" type="pres">
      <dgm:prSet presAssocID="{553C4290-B1F4-4422-ACC9-8CBC514BBC19}" presName="parentText" presStyleLbl="node1" presStyleIdx="0" presStyleCnt="6">
        <dgm:presLayoutVars>
          <dgm:chMax val="0"/>
          <dgm:bulletEnabled val="1"/>
        </dgm:presLayoutVars>
      </dgm:prSet>
      <dgm:spPr/>
    </dgm:pt>
    <dgm:pt modelId="{10045E65-BAB2-4905-B71D-9CA42DFA4F32}" type="pres">
      <dgm:prSet presAssocID="{0AD855CE-DCF9-4D6D-8396-51359E580625}" presName="spacer" presStyleCnt="0"/>
      <dgm:spPr/>
    </dgm:pt>
    <dgm:pt modelId="{ECDA23C2-41A9-46AC-AE0E-B82A91D2AFF4}" type="pres">
      <dgm:prSet presAssocID="{321CFB1B-03F4-43F0-9E82-77C78F9A8194}" presName="parentText" presStyleLbl="node1" presStyleIdx="1" presStyleCnt="6">
        <dgm:presLayoutVars>
          <dgm:chMax val="0"/>
          <dgm:bulletEnabled val="1"/>
        </dgm:presLayoutVars>
      </dgm:prSet>
      <dgm:spPr/>
    </dgm:pt>
    <dgm:pt modelId="{217AD082-ABCF-4217-8A7C-F8E17A0C37B4}" type="pres">
      <dgm:prSet presAssocID="{CEE55A01-5B3A-408F-A7BC-5B26D887C069}" presName="spacer" presStyleCnt="0"/>
      <dgm:spPr/>
    </dgm:pt>
    <dgm:pt modelId="{9C8780F5-0F1F-4B98-A1EB-5AF54176BCA9}" type="pres">
      <dgm:prSet presAssocID="{04B267AB-EAEB-4457-9660-68F110E5E9FD}" presName="parentText" presStyleLbl="node1" presStyleIdx="2" presStyleCnt="6">
        <dgm:presLayoutVars>
          <dgm:chMax val="0"/>
          <dgm:bulletEnabled val="1"/>
        </dgm:presLayoutVars>
      </dgm:prSet>
      <dgm:spPr/>
    </dgm:pt>
    <dgm:pt modelId="{61AF82D9-0DE8-4362-BA51-9603D6E36BC8}" type="pres">
      <dgm:prSet presAssocID="{7497725D-3759-41CD-ABB3-A47B08CD401E}" presName="spacer" presStyleCnt="0"/>
      <dgm:spPr/>
    </dgm:pt>
    <dgm:pt modelId="{0238B471-E203-43A9-8C9C-793A0CEA180B}" type="pres">
      <dgm:prSet presAssocID="{21C9C333-CB3A-4487-A729-B22237583EB7}" presName="parentText" presStyleLbl="node1" presStyleIdx="3" presStyleCnt="6">
        <dgm:presLayoutVars>
          <dgm:chMax val="0"/>
          <dgm:bulletEnabled val="1"/>
        </dgm:presLayoutVars>
      </dgm:prSet>
      <dgm:spPr/>
    </dgm:pt>
    <dgm:pt modelId="{5A7961EE-2484-40E4-B1D0-D3B113D5A724}" type="pres">
      <dgm:prSet presAssocID="{E59013F1-A48C-4150-B34B-500DC60A73FF}" presName="spacer" presStyleCnt="0"/>
      <dgm:spPr/>
    </dgm:pt>
    <dgm:pt modelId="{69B33508-FE7E-4B04-A7B3-335CCB359B56}" type="pres">
      <dgm:prSet presAssocID="{BECAE508-B80A-4517-8861-6DEDAA8FC261}" presName="parentText" presStyleLbl="node1" presStyleIdx="4" presStyleCnt="6">
        <dgm:presLayoutVars>
          <dgm:chMax val="0"/>
          <dgm:bulletEnabled val="1"/>
        </dgm:presLayoutVars>
      </dgm:prSet>
      <dgm:spPr/>
    </dgm:pt>
    <dgm:pt modelId="{84E92F5C-FDEF-4723-9995-3C4266B4E6F2}" type="pres">
      <dgm:prSet presAssocID="{E5CE825B-2195-46EC-B4CC-E4162261FCA2}" presName="spacer" presStyleCnt="0"/>
      <dgm:spPr/>
    </dgm:pt>
    <dgm:pt modelId="{05E53BF8-D569-4617-8D68-97D89C327B0A}" type="pres">
      <dgm:prSet presAssocID="{FB2FEBFC-12E3-4AB5-9467-BCDD12C7630C}" presName="parentText" presStyleLbl="node1" presStyleIdx="5" presStyleCnt="6">
        <dgm:presLayoutVars>
          <dgm:chMax val="0"/>
          <dgm:bulletEnabled val="1"/>
        </dgm:presLayoutVars>
      </dgm:prSet>
      <dgm:spPr/>
    </dgm:pt>
  </dgm:ptLst>
  <dgm:cxnLst>
    <dgm:cxn modelId="{D99EB603-226B-4BFC-8696-1EB373176566}" srcId="{A7F362A3-468D-4719-BDED-CBA67563E035}" destId="{321CFB1B-03F4-43F0-9E82-77C78F9A8194}" srcOrd="1" destOrd="0" parTransId="{E9C3E614-F853-4CDF-932B-F4D0004C821F}" sibTransId="{CEE55A01-5B3A-408F-A7BC-5B26D887C069}"/>
    <dgm:cxn modelId="{DC660206-34F0-4C09-A61B-6A12825E91B9}" srcId="{A7F362A3-468D-4719-BDED-CBA67563E035}" destId="{21C9C333-CB3A-4487-A729-B22237583EB7}" srcOrd="3" destOrd="0" parTransId="{7B953C90-B1BA-4136-BDBA-CE9FB5769F7A}" sibTransId="{E59013F1-A48C-4150-B34B-500DC60A73FF}"/>
    <dgm:cxn modelId="{36958C09-BE36-4863-92C7-9A853BA03FDD}" type="presOf" srcId="{BECAE508-B80A-4517-8861-6DEDAA8FC261}" destId="{69B33508-FE7E-4B04-A7B3-335CCB359B56}" srcOrd="0" destOrd="0" presId="urn:microsoft.com/office/officeart/2005/8/layout/vList2"/>
    <dgm:cxn modelId="{581DD420-85A0-45B0-85E8-3D0ABF6D8514}" type="presOf" srcId="{A7F362A3-468D-4719-BDED-CBA67563E035}" destId="{78D4FE26-CDC1-44BC-BCF2-0B6547098017}" srcOrd="0" destOrd="0" presId="urn:microsoft.com/office/officeart/2005/8/layout/vList2"/>
    <dgm:cxn modelId="{F92F046A-3B35-4427-B55A-4B69196FD706}" type="presOf" srcId="{321CFB1B-03F4-43F0-9E82-77C78F9A8194}" destId="{ECDA23C2-41A9-46AC-AE0E-B82A91D2AFF4}" srcOrd="0" destOrd="0" presId="urn:microsoft.com/office/officeart/2005/8/layout/vList2"/>
    <dgm:cxn modelId="{E9CAC16A-F711-4E3F-B5F4-6F111B86A995}" type="presOf" srcId="{04B267AB-EAEB-4457-9660-68F110E5E9FD}" destId="{9C8780F5-0F1F-4B98-A1EB-5AF54176BCA9}" srcOrd="0" destOrd="0" presId="urn:microsoft.com/office/officeart/2005/8/layout/vList2"/>
    <dgm:cxn modelId="{A9E53C4B-CBAB-4E52-A92E-B45D2243E414}" srcId="{A7F362A3-468D-4719-BDED-CBA67563E035}" destId="{BECAE508-B80A-4517-8861-6DEDAA8FC261}" srcOrd="4" destOrd="0" parTransId="{AA31D7B6-A79D-4397-ADE7-4F108E4B508F}" sibTransId="{E5CE825B-2195-46EC-B4CC-E4162261FCA2}"/>
    <dgm:cxn modelId="{F3076157-F583-4ACE-AF29-3A454B398F55}" srcId="{A7F362A3-468D-4719-BDED-CBA67563E035}" destId="{FB2FEBFC-12E3-4AB5-9467-BCDD12C7630C}" srcOrd="5" destOrd="0" parTransId="{A8E57795-6DB4-426B-B2F3-C38F14C73973}" sibTransId="{B13798D0-254E-4E69-A762-45E1F2945BC7}"/>
    <dgm:cxn modelId="{BE046D80-ACD3-4848-B5A9-02DB5E26DB05}" srcId="{A7F362A3-468D-4719-BDED-CBA67563E035}" destId="{04B267AB-EAEB-4457-9660-68F110E5E9FD}" srcOrd="2" destOrd="0" parTransId="{3FD76992-83A3-4DEF-B752-858453055807}" sibTransId="{7497725D-3759-41CD-ABB3-A47B08CD401E}"/>
    <dgm:cxn modelId="{80990B87-CCC1-4165-8057-AC36DA908BBE}" type="presOf" srcId="{21C9C333-CB3A-4487-A729-B22237583EB7}" destId="{0238B471-E203-43A9-8C9C-793A0CEA180B}" srcOrd="0" destOrd="0" presId="urn:microsoft.com/office/officeart/2005/8/layout/vList2"/>
    <dgm:cxn modelId="{A02D828C-935B-4AF1-B0FD-81C9E8ABA4C5}" type="presOf" srcId="{FB2FEBFC-12E3-4AB5-9467-BCDD12C7630C}" destId="{05E53BF8-D569-4617-8D68-97D89C327B0A}" srcOrd="0" destOrd="0" presId="urn:microsoft.com/office/officeart/2005/8/layout/vList2"/>
    <dgm:cxn modelId="{A26100E3-5AB6-4A06-961F-FAFA5F64620C}" type="presOf" srcId="{553C4290-B1F4-4422-ACC9-8CBC514BBC19}" destId="{D5490145-74FE-4F10-8485-4F21528F7626}" srcOrd="0" destOrd="0" presId="urn:microsoft.com/office/officeart/2005/8/layout/vList2"/>
    <dgm:cxn modelId="{08CDE5E9-A6EE-46FF-AFCB-6FFA23F1E9B7}" srcId="{A7F362A3-468D-4719-BDED-CBA67563E035}" destId="{553C4290-B1F4-4422-ACC9-8CBC514BBC19}" srcOrd="0" destOrd="0" parTransId="{36FCABE8-5E14-43B7-86CD-80ACC86561A1}" sibTransId="{0AD855CE-DCF9-4D6D-8396-51359E580625}"/>
    <dgm:cxn modelId="{B49730C6-DC62-49EA-ACFA-7016D858CEEC}" type="presParOf" srcId="{78D4FE26-CDC1-44BC-BCF2-0B6547098017}" destId="{D5490145-74FE-4F10-8485-4F21528F7626}" srcOrd="0" destOrd="0" presId="urn:microsoft.com/office/officeart/2005/8/layout/vList2"/>
    <dgm:cxn modelId="{39E6F08B-6A2E-4B60-AEBA-CBEADF59710E}" type="presParOf" srcId="{78D4FE26-CDC1-44BC-BCF2-0B6547098017}" destId="{10045E65-BAB2-4905-B71D-9CA42DFA4F32}" srcOrd="1" destOrd="0" presId="urn:microsoft.com/office/officeart/2005/8/layout/vList2"/>
    <dgm:cxn modelId="{732D650F-4A2B-486B-8AE3-56ED55A7526B}" type="presParOf" srcId="{78D4FE26-CDC1-44BC-BCF2-0B6547098017}" destId="{ECDA23C2-41A9-46AC-AE0E-B82A91D2AFF4}" srcOrd="2" destOrd="0" presId="urn:microsoft.com/office/officeart/2005/8/layout/vList2"/>
    <dgm:cxn modelId="{B3AFB49E-1265-4604-8FE8-768DB696FCF0}" type="presParOf" srcId="{78D4FE26-CDC1-44BC-BCF2-0B6547098017}" destId="{217AD082-ABCF-4217-8A7C-F8E17A0C37B4}" srcOrd="3" destOrd="0" presId="urn:microsoft.com/office/officeart/2005/8/layout/vList2"/>
    <dgm:cxn modelId="{F510EA88-E6BB-4522-B578-0351EC4C885A}" type="presParOf" srcId="{78D4FE26-CDC1-44BC-BCF2-0B6547098017}" destId="{9C8780F5-0F1F-4B98-A1EB-5AF54176BCA9}" srcOrd="4" destOrd="0" presId="urn:microsoft.com/office/officeart/2005/8/layout/vList2"/>
    <dgm:cxn modelId="{E77120D8-73F4-43BB-9EAE-BA4758F06252}" type="presParOf" srcId="{78D4FE26-CDC1-44BC-BCF2-0B6547098017}" destId="{61AF82D9-0DE8-4362-BA51-9603D6E36BC8}" srcOrd="5" destOrd="0" presId="urn:microsoft.com/office/officeart/2005/8/layout/vList2"/>
    <dgm:cxn modelId="{919EF634-3B54-43C3-8D5A-E9FB7353FE88}" type="presParOf" srcId="{78D4FE26-CDC1-44BC-BCF2-0B6547098017}" destId="{0238B471-E203-43A9-8C9C-793A0CEA180B}" srcOrd="6" destOrd="0" presId="urn:microsoft.com/office/officeart/2005/8/layout/vList2"/>
    <dgm:cxn modelId="{50C67956-7EC1-4367-BF80-60E3D1FB4121}" type="presParOf" srcId="{78D4FE26-CDC1-44BC-BCF2-0B6547098017}" destId="{5A7961EE-2484-40E4-B1D0-D3B113D5A724}" srcOrd="7" destOrd="0" presId="urn:microsoft.com/office/officeart/2005/8/layout/vList2"/>
    <dgm:cxn modelId="{B89B46BC-8B7F-4D95-ADBA-D14763A383C1}" type="presParOf" srcId="{78D4FE26-CDC1-44BC-BCF2-0B6547098017}" destId="{69B33508-FE7E-4B04-A7B3-335CCB359B56}" srcOrd="8" destOrd="0" presId="urn:microsoft.com/office/officeart/2005/8/layout/vList2"/>
    <dgm:cxn modelId="{AE316D4E-2E60-410C-A020-E3F8208510CD}" type="presParOf" srcId="{78D4FE26-CDC1-44BC-BCF2-0B6547098017}" destId="{84E92F5C-FDEF-4723-9995-3C4266B4E6F2}" srcOrd="9" destOrd="0" presId="urn:microsoft.com/office/officeart/2005/8/layout/vList2"/>
    <dgm:cxn modelId="{E2F5963D-C35D-4D19-B9E3-58D7C45694C3}" type="presParOf" srcId="{78D4FE26-CDC1-44BC-BCF2-0B6547098017}" destId="{05E53BF8-D569-4617-8D68-97D89C327B0A}" srcOrd="1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7F362A3-468D-4719-BDED-CBA67563E03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4E829AB0-D677-4C8E-AD14-92DC26E32F5C}">
      <dgm:prSet custT="1"/>
      <dgm:spPr/>
      <dgm:t>
        <a:bodyPr/>
        <a:lstStyle/>
        <a:p>
          <a:pPr algn="ctr"/>
          <a:r>
            <a:rPr lang="en-GB" sz="3200" b="1" i="1" dirty="0">
              <a:solidFill>
                <a:schemeClr val="tx1"/>
              </a:solidFill>
            </a:rPr>
            <a:t>The </a:t>
          </a:r>
          <a:r>
            <a:rPr lang="en-GB" sz="3200" b="1" i="1" dirty="0" err="1">
              <a:solidFill>
                <a:schemeClr val="tx1"/>
              </a:solidFill>
            </a:rPr>
            <a:t>Svabhavikakaya</a:t>
          </a:r>
          <a:endParaRPr lang="en-GB" sz="3200" b="1" i="1" dirty="0">
            <a:solidFill>
              <a:schemeClr val="tx1"/>
            </a:solidFill>
          </a:endParaRPr>
        </a:p>
      </dgm:t>
    </dgm:pt>
    <dgm:pt modelId="{1E26A508-110C-4E3D-BC8E-187C45B84F48}" type="parTrans" cxnId="{1E1FFF29-6227-4DAD-AEDA-D516A91E1C99}">
      <dgm:prSet/>
      <dgm:spPr/>
      <dgm:t>
        <a:bodyPr/>
        <a:lstStyle/>
        <a:p>
          <a:endParaRPr lang="en-GB"/>
        </a:p>
      </dgm:t>
    </dgm:pt>
    <dgm:pt modelId="{91A06648-C1FA-477C-BB3F-31657108583B}" type="sibTrans" cxnId="{1E1FFF29-6227-4DAD-AEDA-D516A91E1C99}">
      <dgm:prSet/>
      <dgm:spPr/>
      <dgm:t>
        <a:bodyPr/>
        <a:lstStyle/>
        <a:p>
          <a:endParaRPr lang="en-GB"/>
        </a:p>
      </dgm:t>
    </dgm:pt>
    <dgm:pt modelId="{6760F743-5D83-4A77-A761-F70D468E8115}">
      <dgm:prSet custT="1"/>
      <dgm:spPr/>
      <dgm:t>
        <a:bodyPr/>
        <a:lstStyle/>
        <a:p>
          <a:r>
            <a:rPr lang="en-GB" sz="2800" b="1" dirty="0"/>
            <a:t>Natural purity</a:t>
          </a:r>
          <a:r>
            <a:rPr lang="en-GB" sz="2800" dirty="0"/>
            <a:t>: </a:t>
          </a:r>
          <a:r>
            <a:rPr lang="en-GB" sz="2800" dirty="0">
              <a:solidFill>
                <a:schemeClr val="tx1"/>
              </a:solidFill>
            </a:rPr>
            <a:t>the ultimate true nature of a buddha’s mind</a:t>
          </a:r>
        </a:p>
      </dgm:t>
    </dgm:pt>
    <dgm:pt modelId="{30BA25C4-3A60-4343-B074-2F0ECCD0661F}" type="parTrans" cxnId="{A2B51F4A-921C-473D-A16D-116F234F84B5}">
      <dgm:prSet/>
      <dgm:spPr/>
      <dgm:t>
        <a:bodyPr/>
        <a:lstStyle/>
        <a:p>
          <a:endParaRPr lang="en-GB"/>
        </a:p>
      </dgm:t>
    </dgm:pt>
    <dgm:pt modelId="{524E0F62-D790-4BA4-8CAA-D121F9AE671C}" type="sibTrans" cxnId="{A2B51F4A-921C-473D-A16D-116F234F84B5}">
      <dgm:prSet/>
      <dgm:spPr/>
      <dgm:t>
        <a:bodyPr/>
        <a:lstStyle/>
        <a:p>
          <a:endParaRPr lang="en-GB"/>
        </a:p>
      </dgm:t>
    </dgm:pt>
    <dgm:pt modelId="{6FC0E8A1-0F8D-4FDC-8B74-06E11956FFD9}">
      <dgm:prSet custT="1"/>
      <dgm:spPr/>
      <dgm:t>
        <a:bodyPr/>
        <a:lstStyle/>
        <a:p>
          <a:r>
            <a:rPr lang="en-GB" sz="2800" b="1" dirty="0"/>
            <a:t>Absence of the adventitious defilements:</a:t>
          </a:r>
          <a:r>
            <a:rPr lang="en-GB" sz="2800" dirty="0"/>
            <a:t> </a:t>
          </a:r>
          <a:r>
            <a:rPr lang="en-GB" sz="2800" dirty="0">
              <a:solidFill>
                <a:schemeClr val="tx1"/>
              </a:solidFill>
            </a:rPr>
            <a:t>the </a:t>
          </a:r>
          <a:r>
            <a:rPr lang="en-GB" sz="2800" dirty="0" err="1">
              <a:solidFill>
                <a:schemeClr val="tx1"/>
              </a:solidFill>
            </a:rPr>
            <a:t>obscurations</a:t>
          </a:r>
          <a:r>
            <a:rPr lang="en-GB" sz="2800" dirty="0">
              <a:solidFill>
                <a:schemeClr val="tx1"/>
              </a:solidFill>
            </a:rPr>
            <a:t> to liberation and omniscience.</a:t>
          </a:r>
        </a:p>
      </dgm:t>
    </dgm:pt>
    <dgm:pt modelId="{84024BB5-2D02-4EAC-A6A8-13AB6F7AFAC2}" type="parTrans" cxnId="{596CD795-D7B8-4D6B-BA76-31130EFB2AD9}">
      <dgm:prSet/>
      <dgm:spPr/>
      <dgm:t>
        <a:bodyPr/>
        <a:lstStyle/>
        <a:p>
          <a:endParaRPr lang="en-GB"/>
        </a:p>
      </dgm:t>
    </dgm:pt>
    <dgm:pt modelId="{4BCCD797-D3F3-4CC5-8666-ED53CDA5E613}" type="sibTrans" cxnId="{596CD795-D7B8-4D6B-BA76-31130EFB2AD9}">
      <dgm:prSet/>
      <dgm:spPr/>
      <dgm:t>
        <a:bodyPr/>
        <a:lstStyle/>
        <a:p>
          <a:endParaRPr lang="en-GB"/>
        </a:p>
      </dgm:t>
    </dgm:pt>
    <dgm:pt modelId="{C56B39FA-A15E-43C7-8811-381C58C471AA}">
      <dgm:prSet custT="1"/>
      <dgm:spPr/>
      <dgm:t>
        <a:bodyPr/>
        <a:lstStyle/>
        <a:p>
          <a:r>
            <a:rPr lang="en-GB" sz="2800" b="1" dirty="0"/>
            <a:t>                   A Buddha’s True Cessation</a:t>
          </a:r>
        </a:p>
      </dgm:t>
    </dgm:pt>
    <dgm:pt modelId="{ED1E1A68-134D-4A9E-AD8A-5275FDDD6FFF}" type="parTrans" cxnId="{BDA867C6-3C20-4417-AA50-5FB689894A7E}">
      <dgm:prSet/>
      <dgm:spPr/>
      <dgm:t>
        <a:bodyPr/>
        <a:lstStyle/>
        <a:p>
          <a:endParaRPr lang="en-GB"/>
        </a:p>
      </dgm:t>
    </dgm:pt>
    <dgm:pt modelId="{284CD0BA-CC43-4E92-B70B-AAE0D75DEBE3}" type="sibTrans" cxnId="{BDA867C6-3C20-4417-AA50-5FB689894A7E}">
      <dgm:prSet/>
      <dgm:spPr/>
      <dgm:t>
        <a:bodyPr/>
        <a:lstStyle/>
        <a:p>
          <a:endParaRPr lang="en-GB"/>
        </a:p>
      </dgm:t>
    </dgm:pt>
    <dgm:pt modelId="{C43AEE2D-2C16-418D-B1DA-67FA1EFE6C65}" type="pres">
      <dgm:prSet presAssocID="{A7F362A3-468D-4719-BDED-CBA67563E035}" presName="linear" presStyleCnt="0">
        <dgm:presLayoutVars>
          <dgm:animLvl val="lvl"/>
          <dgm:resizeHandles val="exact"/>
        </dgm:presLayoutVars>
      </dgm:prSet>
      <dgm:spPr/>
    </dgm:pt>
    <dgm:pt modelId="{936261D5-2DBC-4A54-99A3-A3A6DCF1BA3C}" type="pres">
      <dgm:prSet presAssocID="{4E829AB0-D677-4C8E-AD14-92DC26E32F5C}" presName="parentText" presStyleLbl="node1" presStyleIdx="0" presStyleCnt="4">
        <dgm:presLayoutVars>
          <dgm:chMax val="0"/>
          <dgm:bulletEnabled val="1"/>
        </dgm:presLayoutVars>
      </dgm:prSet>
      <dgm:spPr/>
    </dgm:pt>
    <dgm:pt modelId="{694E4B38-212A-463A-AA06-678867ADE69F}" type="pres">
      <dgm:prSet presAssocID="{91A06648-C1FA-477C-BB3F-31657108583B}" presName="spacer" presStyleCnt="0"/>
      <dgm:spPr/>
    </dgm:pt>
    <dgm:pt modelId="{1552D2DE-6AC5-43D4-938B-398320DC2D84}" type="pres">
      <dgm:prSet presAssocID="{6760F743-5D83-4A77-A761-F70D468E8115}" presName="parentText" presStyleLbl="node1" presStyleIdx="1" presStyleCnt="4">
        <dgm:presLayoutVars>
          <dgm:chMax val="0"/>
          <dgm:bulletEnabled val="1"/>
        </dgm:presLayoutVars>
      </dgm:prSet>
      <dgm:spPr/>
    </dgm:pt>
    <dgm:pt modelId="{79228AC3-F425-463E-8D30-348799D27977}" type="pres">
      <dgm:prSet presAssocID="{524E0F62-D790-4BA4-8CAA-D121F9AE671C}" presName="spacer" presStyleCnt="0"/>
      <dgm:spPr/>
    </dgm:pt>
    <dgm:pt modelId="{E1A8FC87-94BD-403F-B897-B375BF2E4848}" type="pres">
      <dgm:prSet presAssocID="{6FC0E8A1-0F8D-4FDC-8B74-06E11956FFD9}" presName="parentText" presStyleLbl="node1" presStyleIdx="2" presStyleCnt="4">
        <dgm:presLayoutVars>
          <dgm:chMax val="0"/>
          <dgm:bulletEnabled val="1"/>
        </dgm:presLayoutVars>
      </dgm:prSet>
      <dgm:spPr/>
    </dgm:pt>
    <dgm:pt modelId="{7B09C138-0DD9-43CE-8703-6895C3470DE4}" type="pres">
      <dgm:prSet presAssocID="{4BCCD797-D3F3-4CC5-8666-ED53CDA5E613}" presName="spacer" presStyleCnt="0"/>
      <dgm:spPr/>
    </dgm:pt>
    <dgm:pt modelId="{7369004E-32F5-4FF2-8253-11BA1CD9493A}" type="pres">
      <dgm:prSet presAssocID="{C56B39FA-A15E-43C7-8811-381C58C471AA}" presName="parentText" presStyleLbl="node1" presStyleIdx="3" presStyleCnt="4">
        <dgm:presLayoutVars>
          <dgm:chMax val="0"/>
          <dgm:bulletEnabled val="1"/>
        </dgm:presLayoutVars>
      </dgm:prSet>
      <dgm:spPr/>
    </dgm:pt>
  </dgm:ptLst>
  <dgm:cxnLst>
    <dgm:cxn modelId="{6657EE12-A1AC-4C03-A6CB-ACC92C2841C4}" type="presOf" srcId="{A7F362A3-468D-4719-BDED-CBA67563E035}" destId="{C43AEE2D-2C16-418D-B1DA-67FA1EFE6C65}" srcOrd="0" destOrd="0" presId="urn:microsoft.com/office/officeart/2005/8/layout/vList2"/>
    <dgm:cxn modelId="{1E1FFF29-6227-4DAD-AEDA-D516A91E1C99}" srcId="{A7F362A3-468D-4719-BDED-CBA67563E035}" destId="{4E829AB0-D677-4C8E-AD14-92DC26E32F5C}" srcOrd="0" destOrd="0" parTransId="{1E26A508-110C-4E3D-BC8E-187C45B84F48}" sibTransId="{91A06648-C1FA-477C-BB3F-31657108583B}"/>
    <dgm:cxn modelId="{94B1C45C-42F3-4DB6-9D95-26BAE1F24BF3}" type="presOf" srcId="{6FC0E8A1-0F8D-4FDC-8B74-06E11956FFD9}" destId="{E1A8FC87-94BD-403F-B897-B375BF2E4848}" srcOrd="0" destOrd="0" presId="urn:microsoft.com/office/officeart/2005/8/layout/vList2"/>
    <dgm:cxn modelId="{A2B51F4A-921C-473D-A16D-116F234F84B5}" srcId="{A7F362A3-468D-4719-BDED-CBA67563E035}" destId="{6760F743-5D83-4A77-A761-F70D468E8115}" srcOrd="1" destOrd="0" parTransId="{30BA25C4-3A60-4343-B074-2F0ECCD0661F}" sibTransId="{524E0F62-D790-4BA4-8CAA-D121F9AE671C}"/>
    <dgm:cxn modelId="{5F146586-93E2-4596-8062-1AF7A461BAF3}" type="presOf" srcId="{6760F743-5D83-4A77-A761-F70D468E8115}" destId="{1552D2DE-6AC5-43D4-938B-398320DC2D84}" srcOrd="0" destOrd="0" presId="urn:microsoft.com/office/officeart/2005/8/layout/vList2"/>
    <dgm:cxn modelId="{596CD795-D7B8-4D6B-BA76-31130EFB2AD9}" srcId="{A7F362A3-468D-4719-BDED-CBA67563E035}" destId="{6FC0E8A1-0F8D-4FDC-8B74-06E11956FFD9}" srcOrd="2" destOrd="0" parTransId="{84024BB5-2D02-4EAC-A6A8-13AB6F7AFAC2}" sibTransId="{4BCCD797-D3F3-4CC5-8666-ED53CDA5E613}"/>
    <dgm:cxn modelId="{72B2FB9C-D20A-4575-9465-C95F6694E392}" type="presOf" srcId="{4E829AB0-D677-4C8E-AD14-92DC26E32F5C}" destId="{936261D5-2DBC-4A54-99A3-A3A6DCF1BA3C}" srcOrd="0" destOrd="0" presId="urn:microsoft.com/office/officeart/2005/8/layout/vList2"/>
    <dgm:cxn modelId="{BDA867C6-3C20-4417-AA50-5FB689894A7E}" srcId="{A7F362A3-468D-4719-BDED-CBA67563E035}" destId="{C56B39FA-A15E-43C7-8811-381C58C471AA}" srcOrd="3" destOrd="0" parTransId="{ED1E1A68-134D-4A9E-AD8A-5275FDDD6FFF}" sibTransId="{284CD0BA-CC43-4E92-B70B-AAE0D75DEBE3}"/>
    <dgm:cxn modelId="{0F5B72CF-9F33-4A1B-8017-9FFBBE2561AF}" type="presOf" srcId="{C56B39FA-A15E-43C7-8811-381C58C471AA}" destId="{7369004E-32F5-4FF2-8253-11BA1CD9493A}" srcOrd="0" destOrd="0" presId="urn:microsoft.com/office/officeart/2005/8/layout/vList2"/>
    <dgm:cxn modelId="{A348D1CE-8E2E-42AD-80DD-3A3A82D1D7DC}" type="presParOf" srcId="{C43AEE2D-2C16-418D-B1DA-67FA1EFE6C65}" destId="{936261D5-2DBC-4A54-99A3-A3A6DCF1BA3C}" srcOrd="0" destOrd="0" presId="urn:microsoft.com/office/officeart/2005/8/layout/vList2"/>
    <dgm:cxn modelId="{71065867-7FCD-4876-B78D-3C74EC49C2ED}" type="presParOf" srcId="{C43AEE2D-2C16-418D-B1DA-67FA1EFE6C65}" destId="{694E4B38-212A-463A-AA06-678867ADE69F}" srcOrd="1" destOrd="0" presId="urn:microsoft.com/office/officeart/2005/8/layout/vList2"/>
    <dgm:cxn modelId="{36F8F227-6DE4-4244-9477-F4C2F7707AF5}" type="presParOf" srcId="{C43AEE2D-2C16-418D-B1DA-67FA1EFE6C65}" destId="{1552D2DE-6AC5-43D4-938B-398320DC2D84}" srcOrd="2" destOrd="0" presId="urn:microsoft.com/office/officeart/2005/8/layout/vList2"/>
    <dgm:cxn modelId="{6DBD872D-0444-480E-BF90-C662FF37DD24}" type="presParOf" srcId="{C43AEE2D-2C16-418D-B1DA-67FA1EFE6C65}" destId="{79228AC3-F425-463E-8D30-348799D27977}" srcOrd="3" destOrd="0" presId="urn:microsoft.com/office/officeart/2005/8/layout/vList2"/>
    <dgm:cxn modelId="{15E9A0B5-0C48-4D3F-A021-2C2FBD45F7D2}" type="presParOf" srcId="{C43AEE2D-2C16-418D-B1DA-67FA1EFE6C65}" destId="{E1A8FC87-94BD-403F-B897-B375BF2E4848}" srcOrd="4" destOrd="0" presId="urn:microsoft.com/office/officeart/2005/8/layout/vList2"/>
    <dgm:cxn modelId="{6A0A0244-A7E2-4359-9CF9-14061B1C0514}" type="presParOf" srcId="{C43AEE2D-2C16-418D-B1DA-67FA1EFE6C65}" destId="{7B09C138-0DD9-43CE-8703-6895C3470DE4}" srcOrd="5" destOrd="0" presId="urn:microsoft.com/office/officeart/2005/8/layout/vList2"/>
    <dgm:cxn modelId="{3D56F070-FB7A-43AA-AB1B-333348366C3D}" type="presParOf" srcId="{C43AEE2D-2C16-418D-B1DA-67FA1EFE6C65}" destId="{7369004E-32F5-4FF2-8253-11BA1CD9493A}"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7F362A3-468D-4719-BDED-CBA67563E03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4E829AB0-D677-4C8E-AD14-92DC26E32F5C}">
      <dgm:prSet custT="1"/>
      <dgm:spPr/>
      <dgm:t>
        <a:bodyPr/>
        <a:lstStyle/>
        <a:p>
          <a:pPr algn="ctr"/>
          <a:r>
            <a:rPr lang="en-GB" sz="3200" b="1" i="1" dirty="0">
              <a:solidFill>
                <a:schemeClr val="tx1"/>
              </a:solidFill>
            </a:rPr>
            <a:t>Accumulation of Merit</a:t>
          </a:r>
        </a:p>
      </dgm:t>
    </dgm:pt>
    <dgm:pt modelId="{1E26A508-110C-4E3D-BC8E-187C45B84F48}" type="parTrans" cxnId="{1E1FFF29-6227-4DAD-AEDA-D516A91E1C99}">
      <dgm:prSet/>
      <dgm:spPr/>
      <dgm:t>
        <a:bodyPr/>
        <a:lstStyle/>
        <a:p>
          <a:endParaRPr lang="en-GB"/>
        </a:p>
      </dgm:t>
    </dgm:pt>
    <dgm:pt modelId="{91A06648-C1FA-477C-BB3F-31657108583B}" type="sibTrans" cxnId="{1E1FFF29-6227-4DAD-AEDA-D516A91E1C99}">
      <dgm:prSet/>
      <dgm:spPr/>
      <dgm:t>
        <a:bodyPr/>
        <a:lstStyle/>
        <a:p>
          <a:endParaRPr lang="en-GB"/>
        </a:p>
      </dgm:t>
    </dgm:pt>
    <dgm:pt modelId="{6760F743-5D83-4A77-A761-F70D468E8115}">
      <dgm:prSet custT="1"/>
      <dgm:spPr/>
      <dgm:t>
        <a:bodyPr/>
        <a:lstStyle/>
        <a:p>
          <a:pPr algn="ctr"/>
          <a:r>
            <a:rPr lang="en-GB" sz="3200" b="1" i="1" dirty="0">
              <a:solidFill>
                <a:schemeClr val="tx1"/>
              </a:solidFill>
            </a:rPr>
            <a:t>Purification</a:t>
          </a:r>
        </a:p>
      </dgm:t>
    </dgm:pt>
    <dgm:pt modelId="{30BA25C4-3A60-4343-B074-2F0ECCD0661F}" type="parTrans" cxnId="{A2B51F4A-921C-473D-A16D-116F234F84B5}">
      <dgm:prSet/>
      <dgm:spPr/>
      <dgm:t>
        <a:bodyPr/>
        <a:lstStyle/>
        <a:p>
          <a:endParaRPr lang="en-GB"/>
        </a:p>
      </dgm:t>
    </dgm:pt>
    <dgm:pt modelId="{524E0F62-D790-4BA4-8CAA-D121F9AE671C}" type="sibTrans" cxnId="{A2B51F4A-921C-473D-A16D-116F234F84B5}">
      <dgm:prSet/>
      <dgm:spPr/>
      <dgm:t>
        <a:bodyPr/>
        <a:lstStyle/>
        <a:p>
          <a:endParaRPr lang="en-GB"/>
        </a:p>
      </dgm:t>
    </dgm:pt>
    <dgm:pt modelId="{6FC0E8A1-0F8D-4FDC-8B74-06E11956FFD9}">
      <dgm:prSet custT="1"/>
      <dgm:spPr/>
      <dgm:t>
        <a:bodyPr/>
        <a:lstStyle/>
        <a:p>
          <a:pPr algn="ctr"/>
          <a:r>
            <a:rPr lang="en-GB" sz="3200" b="1" i="1" dirty="0">
              <a:solidFill>
                <a:schemeClr val="tx1"/>
              </a:solidFill>
            </a:rPr>
            <a:t>Making Offerings</a:t>
          </a:r>
        </a:p>
      </dgm:t>
    </dgm:pt>
    <dgm:pt modelId="{84024BB5-2D02-4EAC-A6A8-13AB6F7AFAC2}" type="parTrans" cxnId="{596CD795-D7B8-4D6B-BA76-31130EFB2AD9}">
      <dgm:prSet/>
      <dgm:spPr/>
      <dgm:t>
        <a:bodyPr/>
        <a:lstStyle/>
        <a:p>
          <a:endParaRPr lang="en-GB"/>
        </a:p>
      </dgm:t>
    </dgm:pt>
    <dgm:pt modelId="{4BCCD797-D3F3-4CC5-8666-ED53CDA5E613}" type="sibTrans" cxnId="{596CD795-D7B8-4D6B-BA76-31130EFB2AD9}">
      <dgm:prSet/>
      <dgm:spPr/>
      <dgm:t>
        <a:bodyPr/>
        <a:lstStyle/>
        <a:p>
          <a:endParaRPr lang="en-GB"/>
        </a:p>
      </dgm:t>
    </dgm:pt>
    <dgm:pt modelId="{C56B39FA-A15E-43C7-8811-381C58C471AA}">
      <dgm:prSet custT="1"/>
      <dgm:spPr/>
      <dgm:t>
        <a:bodyPr/>
        <a:lstStyle/>
        <a:p>
          <a:pPr algn="ctr"/>
          <a:r>
            <a:rPr lang="en-GB" sz="3200" b="1" i="1" dirty="0">
              <a:solidFill>
                <a:schemeClr val="tx1"/>
              </a:solidFill>
            </a:rPr>
            <a:t>Training in the Four Practices</a:t>
          </a:r>
        </a:p>
      </dgm:t>
    </dgm:pt>
    <dgm:pt modelId="{ED1E1A68-134D-4A9E-AD8A-5275FDDD6FFF}" type="parTrans" cxnId="{BDA867C6-3C20-4417-AA50-5FB689894A7E}">
      <dgm:prSet/>
      <dgm:spPr/>
      <dgm:t>
        <a:bodyPr/>
        <a:lstStyle/>
        <a:p>
          <a:endParaRPr lang="en-GB"/>
        </a:p>
      </dgm:t>
    </dgm:pt>
    <dgm:pt modelId="{284CD0BA-CC43-4E92-B70B-AAE0D75DEBE3}" type="sibTrans" cxnId="{BDA867C6-3C20-4417-AA50-5FB689894A7E}">
      <dgm:prSet/>
      <dgm:spPr/>
      <dgm:t>
        <a:bodyPr/>
        <a:lstStyle/>
        <a:p>
          <a:endParaRPr lang="en-GB"/>
        </a:p>
      </dgm:t>
    </dgm:pt>
    <dgm:pt modelId="{C43AEE2D-2C16-418D-B1DA-67FA1EFE6C65}" type="pres">
      <dgm:prSet presAssocID="{A7F362A3-468D-4719-BDED-CBA67563E035}" presName="linear" presStyleCnt="0">
        <dgm:presLayoutVars>
          <dgm:animLvl val="lvl"/>
          <dgm:resizeHandles val="exact"/>
        </dgm:presLayoutVars>
      </dgm:prSet>
      <dgm:spPr/>
    </dgm:pt>
    <dgm:pt modelId="{936261D5-2DBC-4A54-99A3-A3A6DCF1BA3C}" type="pres">
      <dgm:prSet presAssocID="{4E829AB0-D677-4C8E-AD14-92DC26E32F5C}" presName="parentText" presStyleLbl="node1" presStyleIdx="0" presStyleCnt="4">
        <dgm:presLayoutVars>
          <dgm:chMax val="0"/>
          <dgm:bulletEnabled val="1"/>
        </dgm:presLayoutVars>
      </dgm:prSet>
      <dgm:spPr/>
    </dgm:pt>
    <dgm:pt modelId="{694E4B38-212A-463A-AA06-678867ADE69F}" type="pres">
      <dgm:prSet presAssocID="{91A06648-C1FA-477C-BB3F-31657108583B}" presName="spacer" presStyleCnt="0"/>
      <dgm:spPr/>
    </dgm:pt>
    <dgm:pt modelId="{1552D2DE-6AC5-43D4-938B-398320DC2D84}" type="pres">
      <dgm:prSet presAssocID="{6760F743-5D83-4A77-A761-F70D468E8115}" presName="parentText" presStyleLbl="node1" presStyleIdx="1" presStyleCnt="4">
        <dgm:presLayoutVars>
          <dgm:chMax val="0"/>
          <dgm:bulletEnabled val="1"/>
        </dgm:presLayoutVars>
      </dgm:prSet>
      <dgm:spPr/>
    </dgm:pt>
    <dgm:pt modelId="{79228AC3-F425-463E-8D30-348799D27977}" type="pres">
      <dgm:prSet presAssocID="{524E0F62-D790-4BA4-8CAA-D121F9AE671C}" presName="spacer" presStyleCnt="0"/>
      <dgm:spPr/>
    </dgm:pt>
    <dgm:pt modelId="{E1A8FC87-94BD-403F-B897-B375BF2E4848}" type="pres">
      <dgm:prSet presAssocID="{6FC0E8A1-0F8D-4FDC-8B74-06E11956FFD9}" presName="parentText" presStyleLbl="node1" presStyleIdx="2" presStyleCnt="4">
        <dgm:presLayoutVars>
          <dgm:chMax val="0"/>
          <dgm:bulletEnabled val="1"/>
        </dgm:presLayoutVars>
      </dgm:prSet>
      <dgm:spPr/>
    </dgm:pt>
    <dgm:pt modelId="{7B09C138-0DD9-43CE-8703-6895C3470DE4}" type="pres">
      <dgm:prSet presAssocID="{4BCCD797-D3F3-4CC5-8666-ED53CDA5E613}" presName="spacer" presStyleCnt="0"/>
      <dgm:spPr/>
    </dgm:pt>
    <dgm:pt modelId="{7369004E-32F5-4FF2-8253-11BA1CD9493A}" type="pres">
      <dgm:prSet presAssocID="{C56B39FA-A15E-43C7-8811-381C58C471AA}" presName="parentText" presStyleLbl="node1" presStyleIdx="3" presStyleCnt="4">
        <dgm:presLayoutVars>
          <dgm:chMax val="0"/>
          <dgm:bulletEnabled val="1"/>
        </dgm:presLayoutVars>
      </dgm:prSet>
      <dgm:spPr/>
    </dgm:pt>
  </dgm:ptLst>
  <dgm:cxnLst>
    <dgm:cxn modelId="{6657EE12-A1AC-4C03-A6CB-ACC92C2841C4}" type="presOf" srcId="{A7F362A3-468D-4719-BDED-CBA67563E035}" destId="{C43AEE2D-2C16-418D-B1DA-67FA1EFE6C65}" srcOrd="0" destOrd="0" presId="urn:microsoft.com/office/officeart/2005/8/layout/vList2"/>
    <dgm:cxn modelId="{1E1FFF29-6227-4DAD-AEDA-D516A91E1C99}" srcId="{A7F362A3-468D-4719-BDED-CBA67563E035}" destId="{4E829AB0-D677-4C8E-AD14-92DC26E32F5C}" srcOrd="0" destOrd="0" parTransId="{1E26A508-110C-4E3D-BC8E-187C45B84F48}" sibTransId="{91A06648-C1FA-477C-BB3F-31657108583B}"/>
    <dgm:cxn modelId="{94B1C45C-42F3-4DB6-9D95-26BAE1F24BF3}" type="presOf" srcId="{6FC0E8A1-0F8D-4FDC-8B74-06E11956FFD9}" destId="{E1A8FC87-94BD-403F-B897-B375BF2E4848}" srcOrd="0" destOrd="0" presId="urn:microsoft.com/office/officeart/2005/8/layout/vList2"/>
    <dgm:cxn modelId="{A2B51F4A-921C-473D-A16D-116F234F84B5}" srcId="{A7F362A3-468D-4719-BDED-CBA67563E035}" destId="{6760F743-5D83-4A77-A761-F70D468E8115}" srcOrd="1" destOrd="0" parTransId="{30BA25C4-3A60-4343-B074-2F0ECCD0661F}" sibTransId="{524E0F62-D790-4BA4-8CAA-D121F9AE671C}"/>
    <dgm:cxn modelId="{5F146586-93E2-4596-8062-1AF7A461BAF3}" type="presOf" srcId="{6760F743-5D83-4A77-A761-F70D468E8115}" destId="{1552D2DE-6AC5-43D4-938B-398320DC2D84}" srcOrd="0" destOrd="0" presId="urn:microsoft.com/office/officeart/2005/8/layout/vList2"/>
    <dgm:cxn modelId="{596CD795-D7B8-4D6B-BA76-31130EFB2AD9}" srcId="{A7F362A3-468D-4719-BDED-CBA67563E035}" destId="{6FC0E8A1-0F8D-4FDC-8B74-06E11956FFD9}" srcOrd="2" destOrd="0" parTransId="{84024BB5-2D02-4EAC-A6A8-13AB6F7AFAC2}" sibTransId="{4BCCD797-D3F3-4CC5-8666-ED53CDA5E613}"/>
    <dgm:cxn modelId="{72B2FB9C-D20A-4575-9465-C95F6694E392}" type="presOf" srcId="{4E829AB0-D677-4C8E-AD14-92DC26E32F5C}" destId="{936261D5-2DBC-4A54-99A3-A3A6DCF1BA3C}" srcOrd="0" destOrd="0" presId="urn:microsoft.com/office/officeart/2005/8/layout/vList2"/>
    <dgm:cxn modelId="{BDA867C6-3C20-4417-AA50-5FB689894A7E}" srcId="{A7F362A3-468D-4719-BDED-CBA67563E035}" destId="{C56B39FA-A15E-43C7-8811-381C58C471AA}" srcOrd="3" destOrd="0" parTransId="{ED1E1A68-134D-4A9E-AD8A-5275FDDD6FFF}" sibTransId="{284CD0BA-CC43-4E92-B70B-AAE0D75DEBE3}"/>
    <dgm:cxn modelId="{0F5B72CF-9F33-4A1B-8017-9FFBBE2561AF}" type="presOf" srcId="{C56B39FA-A15E-43C7-8811-381C58C471AA}" destId="{7369004E-32F5-4FF2-8253-11BA1CD9493A}" srcOrd="0" destOrd="0" presId="urn:microsoft.com/office/officeart/2005/8/layout/vList2"/>
    <dgm:cxn modelId="{A348D1CE-8E2E-42AD-80DD-3A3A82D1D7DC}" type="presParOf" srcId="{C43AEE2D-2C16-418D-B1DA-67FA1EFE6C65}" destId="{936261D5-2DBC-4A54-99A3-A3A6DCF1BA3C}" srcOrd="0" destOrd="0" presId="urn:microsoft.com/office/officeart/2005/8/layout/vList2"/>
    <dgm:cxn modelId="{71065867-7FCD-4876-B78D-3C74EC49C2ED}" type="presParOf" srcId="{C43AEE2D-2C16-418D-B1DA-67FA1EFE6C65}" destId="{694E4B38-212A-463A-AA06-678867ADE69F}" srcOrd="1" destOrd="0" presId="urn:microsoft.com/office/officeart/2005/8/layout/vList2"/>
    <dgm:cxn modelId="{36F8F227-6DE4-4244-9477-F4C2F7707AF5}" type="presParOf" srcId="{C43AEE2D-2C16-418D-B1DA-67FA1EFE6C65}" destId="{1552D2DE-6AC5-43D4-938B-398320DC2D84}" srcOrd="2" destOrd="0" presId="urn:microsoft.com/office/officeart/2005/8/layout/vList2"/>
    <dgm:cxn modelId="{6DBD872D-0444-480E-BF90-C662FF37DD24}" type="presParOf" srcId="{C43AEE2D-2C16-418D-B1DA-67FA1EFE6C65}" destId="{79228AC3-F425-463E-8D30-348799D27977}" srcOrd="3" destOrd="0" presId="urn:microsoft.com/office/officeart/2005/8/layout/vList2"/>
    <dgm:cxn modelId="{15E9A0B5-0C48-4D3F-A021-2C2FBD45F7D2}" type="presParOf" srcId="{C43AEE2D-2C16-418D-B1DA-67FA1EFE6C65}" destId="{E1A8FC87-94BD-403F-B897-B375BF2E4848}" srcOrd="4" destOrd="0" presId="urn:microsoft.com/office/officeart/2005/8/layout/vList2"/>
    <dgm:cxn modelId="{6A0A0244-A7E2-4359-9CF9-14061B1C0514}" type="presParOf" srcId="{C43AEE2D-2C16-418D-B1DA-67FA1EFE6C65}" destId="{7B09C138-0DD9-43CE-8703-6895C3470DE4}" srcOrd="5" destOrd="0" presId="urn:microsoft.com/office/officeart/2005/8/layout/vList2"/>
    <dgm:cxn modelId="{3D56F070-FB7A-43AA-AB1B-333348366C3D}" type="presParOf" srcId="{C43AEE2D-2C16-418D-B1DA-67FA1EFE6C65}" destId="{7369004E-32F5-4FF2-8253-11BA1CD9493A}"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7F362A3-468D-4719-BDED-CBA67563E035}"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4E829AB0-D677-4C8E-AD14-92DC26E32F5C}">
      <dgm:prSet custT="1"/>
      <dgm:spPr/>
      <dgm:t>
        <a:bodyPr/>
        <a:lstStyle/>
        <a:p>
          <a:pPr algn="ctr"/>
          <a:endParaRPr lang="en-GB" sz="2400" b="1" i="1" dirty="0">
            <a:solidFill>
              <a:schemeClr val="tx1"/>
            </a:solidFill>
          </a:endParaRPr>
        </a:p>
      </dgm:t>
    </dgm:pt>
    <dgm:pt modelId="{1E26A508-110C-4E3D-BC8E-187C45B84F48}" type="parTrans" cxnId="{1E1FFF29-6227-4DAD-AEDA-D516A91E1C99}">
      <dgm:prSet/>
      <dgm:spPr/>
      <dgm:t>
        <a:bodyPr/>
        <a:lstStyle/>
        <a:p>
          <a:endParaRPr lang="en-GB"/>
        </a:p>
      </dgm:t>
    </dgm:pt>
    <dgm:pt modelId="{91A06648-C1FA-477C-BB3F-31657108583B}" type="sibTrans" cxnId="{1E1FFF29-6227-4DAD-AEDA-D516A91E1C99}">
      <dgm:prSet/>
      <dgm:spPr/>
      <dgm:t>
        <a:bodyPr/>
        <a:lstStyle/>
        <a:p>
          <a:endParaRPr lang="en-GB"/>
        </a:p>
      </dgm:t>
    </dgm:pt>
    <dgm:pt modelId="{6760F743-5D83-4A77-A761-F70D468E8115}">
      <dgm:prSet custT="1"/>
      <dgm:spPr/>
      <dgm:t>
        <a:bodyPr/>
        <a:lstStyle/>
        <a:p>
          <a:pPr algn="ctr"/>
          <a:endParaRPr lang="en-GB" sz="3200" b="1" i="1" dirty="0">
            <a:solidFill>
              <a:schemeClr val="tx1"/>
            </a:solidFill>
          </a:endParaRPr>
        </a:p>
      </dgm:t>
    </dgm:pt>
    <dgm:pt modelId="{30BA25C4-3A60-4343-B074-2F0ECCD0661F}" type="parTrans" cxnId="{A2B51F4A-921C-473D-A16D-116F234F84B5}">
      <dgm:prSet/>
      <dgm:spPr/>
      <dgm:t>
        <a:bodyPr/>
        <a:lstStyle/>
        <a:p>
          <a:endParaRPr lang="en-GB"/>
        </a:p>
      </dgm:t>
    </dgm:pt>
    <dgm:pt modelId="{524E0F62-D790-4BA4-8CAA-D121F9AE671C}" type="sibTrans" cxnId="{A2B51F4A-921C-473D-A16D-116F234F84B5}">
      <dgm:prSet/>
      <dgm:spPr/>
      <dgm:t>
        <a:bodyPr/>
        <a:lstStyle/>
        <a:p>
          <a:endParaRPr lang="en-GB"/>
        </a:p>
      </dgm:t>
    </dgm:pt>
    <dgm:pt modelId="{6FC0E8A1-0F8D-4FDC-8B74-06E11956FFD9}">
      <dgm:prSet custT="1"/>
      <dgm:spPr/>
      <dgm:t>
        <a:bodyPr/>
        <a:lstStyle/>
        <a:p>
          <a:pPr algn="ctr"/>
          <a:r>
            <a:rPr lang="en-GB" sz="2000" b="1" i="1" dirty="0">
              <a:solidFill>
                <a:schemeClr val="tx1"/>
              </a:solidFill>
            </a:rPr>
            <a:t>.</a:t>
          </a:r>
        </a:p>
      </dgm:t>
    </dgm:pt>
    <dgm:pt modelId="{84024BB5-2D02-4EAC-A6A8-13AB6F7AFAC2}" type="parTrans" cxnId="{596CD795-D7B8-4D6B-BA76-31130EFB2AD9}">
      <dgm:prSet/>
      <dgm:spPr/>
      <dgm:t>
        <a:bodyPr/>
        <a:lstStyle/>
        <a:p>
          <a:endParaRPr lang="en-GB"/>
        </a:p>
      </dgm:t>
    </dgm:pt>
    <dgm:pt modelId="{4BCCD797-D3F3-4CC5-8666-ED53CDA5E613}" type="sibTrans" cxnId="{596CD795-D7B8-4D6B-BA76-31130EFB2AD9}">
      <dgm:prSet/>
      <dgm:spPr/>
      <dgm:t>
        <a:bodyPr/>
        <a:lstStyle/>
        <a:p>
          <a:endParaRPr lang="en-GB"/>
        </a:p>
      </dgm:t>
    </dgm:pt>
    <dgm:pt modelId="{C56B39FA-A15E-43C7-8811-381C58C471AA}">
      <dgm:prSet custT="1"/>
      <dgm:spPr/>
      <dgm:t>
        <a:bodyPr/>
        <a:lstStyle/>
        <a:p>
          <a:pPr algn="ctr"/>
          <a:r>
            <a:rPr lang="en-GB" sz="3200" b="1" i="1" dirty="0">
              <a:solidFill>
                <a:schemeClr val="tx1"/>
              </a:solidFill>
            </a:rPr>
            <a:t>.</a:t>
          </a:r>
        </a:p>
      </dgm:t>
    </dgm:pt>
    <dgm:pt modelId="{ED1E1A68-134D-4A9E-AD8A-5275FDDD6FFF}" type="parTrans" cxnId="{BDA867C6-3C20-4417-AA50-5FB689894A7E}">
      <dgm:prSet/>
      <dgm:spPr/>
      <dgm:t>
        <a:bodyPr/>
        <a:lstStyle/>
        <a:p>
          <a:endParaRPr lang="en-GB"/>
        </a:p>
      </dgm:t>
    </dgm:pt>
    <dgm:pt modelId="{284CD0BA-CC43-4E92-B70B-AAE0D75DEBE3}" type="sibTrans" cxnId="{BDA867C6-3C20-4417-AA50-5FB689894A7E}">
      <dgm:prSet/>
      <dgm:spPr/>
      <dgm:t>
        <a:bodyPr/>
        <a:lstStyle/>
        <a:p>
          <a:endParaRPr lang="en-GB"/>
        </a:p>
      </dgm:t>
    </dgm:pt>
    <dgm:pt modelId="{C43AEE2D-2C16-418D-B1DA-67FA1EFE6C65}" type="pres">
      <dgm:prSet presAssocID="{A7F362A3-468D-4719-BDED-CBA67563E035}" presName="linear" presStyleCnt="0">
        <dgm:presLayoutVars>
          <dgm:animLvl val="lvl"/>
          <dgm:resizeHandles val="exact"/>
        </dgm:presLayoutVars>
      </dgm:prSet>
      <dgm:spPr/>
    </dgm:pt>
    <dgm:pt modelId="{936261D5-2DBC-4A54-99A3-A3A6DCF1BA3C}" type="pres">
      <dgm:prSet presAssocID="{4E829AB0-D677-4C8E-AD14-92DC26E32F5C}" presName="parentText" presStyleLbl="node1" presStyleIdx="0" presStyleCnt="4" custLinFactY="-216393" custLinFactNeighborX="-9944" custLinFactNeighborY="-300000">
        <dgm:presLayoutVars>
          <dgm:chMax val="0"/>
          <dgm:bulletEnabled val="1"/>
        </dgm:presLayoutVars>
      </dgm:prSet>
      <dgm:spPr/>
    </dgm:pt>
    <dgm:pt modelId="{694E4B38-212A-463A-AA06-678867ADE69F}" type="pres">
      <dgm:prSet presAssocID="{91A06648-C1FA-477C-BB3F-31657108583B}" presName="spacer" presStyleCnt="0"/>
      <dgm:spPr/>
    </dgm:pt>
    <dgm:pt modelId="{1552D2DE-6AC5-43D4-938B-398320DC2D84}" type="pres">
      <dgm:prSet presAssocID="{6760F743-5D83-4A77-A761-F70D468E8115}" presName="parentText" presStyleLbl="node1" presStyleIdx="1" presStyleCnt="4">
        <dgm:presLayoutVars>
          <dgm:chMax val="0"/>
          <dgm:bulletEnabled val="1"/>
        </dgm:presLayoutVars>
      </dgm:prSet>
      <dgm:spPr/>
    </dgm:pt>
    <dgm:pt modelId="{79228AC3-F425-463E-8D30-348799D27977}" type="pres">
      <dgm:prSet presAssocID="{524E0F62-D790-4BA4-8CAA-D121F9AE671C}" presName="spacer" presStyleCnt="0"/>
      <dgm:spPr/>
    </dgm:pt>
    <dgm:pt modelId="{E1A8FC87-94BD-403F-B897-B375BF2E4848}" type="pres">
      <dgm:prSet presAssocID="{6FC0E8A1-0F8D-4FDC-8B74-06E11956FFD9}" presName="parentText" presStyleLbl="node1" presStyleIdx="2" presStyleCnt="4">
        <dgm:presLayoutVars>
          <dgm:chMax val="0"/>
          <dgm:bulletEnabled val="1"/>
        </dgm:presLayoutVars>
      </dgm:prSet>
      <dgm:spPr/>
    </dgm:pt>
    <dgm:pt modelId="{7B09C138-0DD9-43CE-8703-6895C3470DE4}" type="pres">
      <dgm:prSet presAssocID="{4BCCD797-D3F3-4CC5-8666-ED53CDA5E613}" presName="spacer" presStyleCnt="0"/>
      <dgm:spPr/>
    </dgm:pt>
    <dgm:pt modelId="{7369004E-32F5-4FF2-8253-11BA1CD9493A}" type="pres">
      <dgm:prSet presAssocID="{C56B39FA-A15E-43C7-8811-381C58C471AA}" presName="parentText" presStyleLbl="node1" presStyleIdx="3" presStyleCnt="4" custLinFactY="133479" custLinFactNeighborX="-6355" custLinFactNeighborY="200000">
        <dgm:presLayoutVars>
          <dgm:chMax val="0"/>
          <dgm:bulletEnabled val="1"/>
        </dgm:presLayoutVars>
      </dgm:prSet>
      <dgm:spPr/>
    </dgm:pt>
  </dgm:ptLst>
  <dgm:cxnLst>
    <dgm:cxn modelId="{6657EE12-A1AC-4C03-A6CB-ACC92C2841C4}" type="presOf" srcId="{A7F362A3-468D-4719-BDED-CBA67563E035}" destId="{C43AEE2D-2C16-418D-B1DA-67FA1EFE6C65}" srcOrd="0" destOrd="0" presId="urn:microsoft.com/office/officeart/2005/8/layout/vList2"/>
    <dgm:cxn modelId="{1E1FFF29-6227-4DAD-AEDA-D516A91E1C99}" srcId="{A7F362A3-468D-4719-BDED-CBA67563E035}" destId="{4E829AB0-D677-4C8E-AD14-92DC26E32F5C}" srcOrd="0" destOrd="0" parTransId="{1E26A508-110C-4E3D-BC8E-187C45B84F48}" sibTransId="{91A06648-C1FA-477C-BB3F-31657108583B}"/>
    <dgm:cxn modelId="{94B1C45C-42F3-4DB6-9D95-26BAE1F24BF3}" type="presOf" srcId="{6FC0E8A1-0F8D-4FDC-8B74-06E11956FFD9}" destId="{E1A8FC87-94BD-403F-B897-B375BF2E4848}" srcOrd="0" destOrd="0" presId="urn:microsoft.com/office/officeart/2005/8/layout/vList2"/>
    <dgm:cxn modelId="{A2B51F4A-921C-473D-A16D-116F234F84B5}" srcId="{A7F362A3-468D-4719-BDED-CBA67563E035}" destId="{6760F743-5D83-4A77-A761-F70D468E8115}" srcOrd="1" destOrd="0" parTransId="{30BA25C4-3A60-4343-B074-2F0ECCD0661F}" sibTransId="{524E0F62-D790-4BA4-8CAA-D121F9AE671C}"/>
    <dgm:cxn modelId="{5F146586-93E2-4596-8062-1AF7A461BAF3}" type="presOf" srcId="{6760F743-5D83-4A77-A761-F70D468E8115}" destId="{1552D2DE-6AC5-43D4-938B-398320DC2D84}" srcOrd="0" destOrd="0" presId="urn:microsoft.com/office/officeart/2005/8/layout/vList2"/>
    <dgm:cxn modelId="{596CD795-D7B8-4D6B-BA76-31130EFB2AD9}" srcId="{A7F362A3-468D-4719-BDED-CBA67563E035}" destId="{6FC0E8A1-0F8D-4FDC-8B74-06E11956FFD9}" srcOrd="2" destOrd="0" parTransId="{84024BB5-2D02-4EAC-A6A8-13AB6F7AFAC2}" sibTransId="{4BCCD797-D3F3-4CC5-8666-ED53CDA5E613}"/>
    <dgm:cxn modelId="{72B2FB9C-D20A-4575-9465-C95F6694E392}" type="presOf" srcId="{4E829AB0-D677-4C8E-AD14-92DC26E32F5C}" destId="{936261D5-2DBC-4A54-99A3-A3A6DCF1BA3C}" srcOrd="0" destOrd="0" presId="urn:microsoft.com/office/officeart/2005/8/layout/vList2"/>
    <dgm:cxn modelId="{BDA867C6-3C20-4417-AA50-5FB689894A7E}" srcId="{A7F362A3-468D-4719-BDED-CBA67563E035}" destId="{C56B39FA-A15E-43C7-8811-381C58C471AA}" srcOrd="3" destOrd="0" parTransId="{ED1E1A68-134D-4A9E-AD8A-5275FDDD6FFF}" sibTransId="{284CD0BA-CC43-4E92-B70B-AAE0D75DEBE3}"/>
    <dgm:cxn modelId="{0F5B72CF-9F33-4A1B-8017-9FFBBE2561AF}" type="presOf" srcId="{C56B39FA-A15E-43C7-8811-381C58C471AA}" destId="{7369004E-32F5-4FF2-8253-11BA1CD9493A}" srcOrd="0" destOrd="0" presId="urn:microsoft.com/office/officeart/2005/8/layout/vList2"/>
    <dgm:cxn modelId="{A348D1CE-8E2E-42AD-80DD-3A3A82D1D7DC}" type="presParOf" srcId="{C43AEE2D-2C16-418D-B1DA-67FA1EFE6C65}" destId="{936261D5-2DBC-4A54-99A3-A3A6DCF1BA3C}" srcOrd="0" destOrd="0" presId="urn:microsoft.com/office/officeart/2005/8/layout/vList2"/>
    <dgm:cxn modelId="{71065867-7FCD-4876-B78D-3C74EC49C2ED}" type="presParOf" srcId="{C43AEE2D-2C16-418D-B1DA-67FA1EFE6C65}" destId="{694E4B38-212A-463A-AA06-678867ADE69F}" srcOrd="1" destOrd="0" presId="urn:microsoft.com/office/officeart/2005/8/layout/vList2"/>
    <dgm:cxn modelId="{36F8F227-6DE4-4244-9477-F4C2F7707AF5}" type="presParOf" srcId="{C43AEE2D-2C16-418D-B1DA-67FA1EFE6C65}" destId="{1552D2DE-6AC5-43D4-938B-398320DC2D84}" srcOrd="2" destOrd="0" presId="urn:microsoft.com/office/officeart/2005/8/layout/vList2"/>
    <dgm:cxn modelId="{6DBD872D-0444-480E-BF90-C662FF37DD24}" type="presParOf" srcId="{C43AEE2D-2C16-418D-B1DA-67FA1EFE6C65}" destId="{79228AC3-F425-463E-8D30-348799D27977}" srcOrd="3" destOrd="0" presId="urn:microsoft.com/office/officeart/2005/8/layout/vList2"/>
    <dgm:cxn modelId="{15E9A0B5-0C48-4D3F-A021-2C2FBD45F7D2}" type="presParOf" srcId="{C43AEE2D-2C16-418D-B1DA-67FA1EFE6C65}" destId="{E1A8FC87-94BD-403F-B897-B375BF2E4848}" srcOrd="4" destOrd="0" presId="urn:microsoft.com/office/officeart/2005/8/layout/vList2"/>
    <dgm:cxn modelId="{6A0A0244-A7E2-4359-9CF9-14061B1C0514}" type="presParOf" srcId="{C43AEE2D-2C16-418D-B1DA-67FA1EFE6C65}" destId="{7B09C138-0DD9-43CE-8703-6895C3470DE4}" srcOrd="5" destOrd="0" presId="urn:microsoft.com/office/officeart/2005/8/layout/vList2"/>
    <dgm:cxn modelId="{3D56F070-FB7A-43AA-AB1B-333348366C3D}" type="presParOf" srcId="{C43AEE2D-2C16-418D-B1DA-67FA1EFE6C65}" destId="{7369004E-32F5-4FF2-8253-11BA1CD9493A}"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6261D5-2DBC-4A54-99A3-A3A6DCF1BA3C}">
      <dsp:nvSpPr>
        <dsp:cNvPr id="0" name=""/>
        <dsp:cNvSpPr/>
      </dsp:nvSpPr>
      <dsp:spPr>
        <a:xfrm>
          <a:off x="0" y="2749"/>
          <a:ext cx="6614208" cy="96352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b="1" i="1" kern="1200" dirty="0">
              <a:solidFill>
                <a:schemeClr val="tx1"/>
              </a:solidFill>
            </a:rPr>
            <a:t>The Nirmanakaya</a:t>
          </a:r>
        </a:p>
      </dsp:txBody>
      <dsp:txXfrm>
        <a:off x="47036" y="49785"/>
        <a:ext cx="6520136" cy="869457"/>
      </dsp:txXfrm>
    </dsp:sp>
    <dsp:sp modelId="{1552D2DE-6AC5-43D4-938B-398320DC2D84}">
      <dsp:nvSpPr>
        <dsp:cNvPr id="0" name=""/>
        <dsp:cNvSpPr/>
      </dsp:nvSpPr>
      <dsp:spPr>
        <a:xfrm>
          <a:off x="0" y="976024"/>
          <a:ext cx="6614208" cy="96352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GB" sz="2800" b="1" kern="1200" dirty="0"/>
            <a:t>Supreme emanation body</a:t>
          </a:r>
          <a:r>
            <a:rPr lang="en-GB" sz="2800" kern="1200" dirty="0"/>
            <a:t>: </a:t>
          </a:r>
          <a:r>
            <a:rPr lang="en-GB" sz="2400" kern="1200" dirty="0">
              <a:solidFill>
                <a:schemeClr val="tx1"/>
              </a:solidFill>
            </a:rPr>
            <a:t>Guru Shakyamuni Buddha with all the signs and marks and who performs the 12 deeds of a Buddha</a:t>
          </a:r>
        </a:p>
      </dsp:txBody>
      <dsp:txXfrm>
        <a:off x="47036" y="1023060"/>
        <a:ext cx="6520136" cy="869457"/>
      </dsp:txXfrm>
    </dsp:sp>
    <dsp:sp modelId="{E1A8FC87-94BD-403F-B897-B375BF2E4848}">
      <dsp:nvSpPr>
        <dsp:cNvPr id="0" name=""/>
        <dsp:cNvSpPr/>
      </dsp:nvSpPr>
      <dsp:spPr>
        <a:xfrm>
          <a:off x="0" y="1949299"/>
          <a:ext cx="6614208" cy="96352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GB" sz="2800" b="1" kern="1200" dirty="0"/>
            <a:t>Artisan Emanation Body:</a:t>
          </a:r>
          <a:r>
            <a:rPr lang="en-GB" sz="2400" kern="1200" dirty="0">
              <a:solidFill>
                <a:schemeClr val="tx1"/>
              </a:solidFill>
            </a:rPr>
            <a:t> e.g. musician, artist craftsman</a:t>
          </a:r>
        </a:p>
      </dsp:txBody>
      <dsp:txXfrm>
        <a:off x="47036" y="1996335"/>
        <a:ext cx="6520136" cy="869457"/>
      </dsp:txXfrm>
    </dsp:sp>
    <dsp:sp modelId="{7369004E-32F5-4FF2-8253-11BA1CD9493A}">
      <dsp:nvSpPr>
        <dsp:cNvPr id="0" name=""/>
        <dsp:cNvSpPr/>
      </dsp:nvSpPr>
      <dsp:spPr>
        <a:xfrm>
          <a:off x="0" y="2922574"/>
          <a:ext cx="6614208" cy="963529"/>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GB" sz="2800" b="1" kern="1200" dirty="0"/>
            <a:t>Incarnation emanation body: </a:t>
          </a:r>
          <a:r>
            <a:rPr lang="en-GB" sz="2400" b="0" kern="1200" dirty="0">
              <a:solidFill>
                <a:schemeClr val="tx1"/>
              </a:solidFill>
            </a:rPr>
            <a:t>any incarnation or inanimate form the Buddha may take to benefit beings</a:t>
          </a:r>
        </a:p>
      </dsp:txBody>
      <dsp:txXfrm>
        <a:off x="47036" y="2969610"/>
        <a:ext cx="6520136" cy="8694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490145-74FE-4F10-8485-4F21528F7626}">
      <dsp:nvSpPr>
        <dsp:cNvPr id="0" name=""/>
        <dsp:cNvSpPr/>
      </dsp:nvSpPr>
      <dsp:spPr>
        <a:xfrm>
          <a:off x="0" y="1642"/>
          <a:ext cx="7123371" cy="8775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b="1" i="1" kern="1200" dirty="0">
              <a:solidFill>
                <a:schemeClr val="tx1"/>
              </a:solidFill>
            </a:rPr>
            <a:t>A final form body, possessing the five definitive characteristics</a:t>
          </a:r>
        </a:p>
      </dsp:txBody>
      <dsp:txXfrm>
        <a:off x="42836" y="44478"/>
        <a:ext cx="7037699" cy="791828"/>
      </dsp:txXfrm>
    </dsp:sp>
    <dsp:sp modelId="{ECDA23C2-41A9-46AC-AE0E-B82A91D2AFF4}">
      <dsp:nvSpPr>
        <dsp:cNvPr id="0" name=""/>
        <dsp:cNvSpPr/>
      </dsp:nvSpPr>
      <dsp:spPr>
        <a:xfrm>
          <a:off x="0" y="890392"/>
          <a:ext cx="7123371" cy="8775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1" kern="1200" dirty="0"/>
            <a:t>Definite abode – </a:t>
          </a:r>
          <a:r>
            <a:rPr lang="en-US" sz="2800" b="0" kern="1200" dirty="0">
              <a:solidFill>
                <a:schemeClr val="tx1"/>
              </a:solidFill>
            </a:rPr>
            <a:t>in </a:t>
          </a:r>
          <a:r>
            <a:rPr lang="en-US" sz="2800" b="0" kern="1200" dirty="0" err="1">
              <a:solidFill>
                <a:schemeClr val="tx1"/>
              </a:solidFill>
            </a:rPr>
            <a:t>Akanista</a:t>
          </a:r>
          <a:r>
            <a:rPr lang="en-US" sz="2800" b="0" kern="1200" dirty="0">
              <a:solidFill>
                <a:schemeClr val="tx1"/>
              </a:solidFill>
            </a:rPr>
            <a:t> pure realm</a:t>
          </a:r>
        </a:p>
      </dsp:txBody>
      <dsp:txXfrm>
        <a:off x="42836" y="933228"/>
        <a:ext cx="7037699" cy="791828"/>
      </dsp:txXfrm>
    </dsp:sp>
    <dsp:sp modelId="{9C8780F5-0F1F-4B98-A1EB-5AF54176BCA9}">
      <dsp:nvSpPr>
        <dsp:cNvPr id="0" name=""/>
        <dsp:cNvSpPr/>
      </dsp:nvSpPr>
      <dsp:spPr>
        <a:xfrm>
          <a:off x="0" y="1779142"/>
          <a:ext cx="7123371" cy="8775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1" i="0" kern="1200" dirty="0"/>
            <a:t>Definite body – </a:t>
          </a:r>
          <a:r>
            <a:rPr lang="en-US" sz="2800" b="0" i="0" kern="1200" dirty="0">
              <a:solidFill>
                <a:schemeClr val="tx1"/>
              </a:solidFill>
            </a:rPr>
            <a:t>32 major marks and 80 minor signs of a prefect being</a:t>
          </a:r>
        </a:p>
      </dsp:txBody>
      <dsp:txXfrm>
        <a:off x="42836" y="1821978"/>
        <a:ext cx="7037699" cy="791828"/>
      </dsp:txXfrm>
    </dsp:sp>
    <dsp:sp modelId="{0238B471-E203-43A9-8C9C-793A0CEA180B}">
      <dsp:nvSpPr>
        <dsp:cNvPr id="0" name=""/>
        <dsp:cNvSpPr/>
      </dsp:nvSpPr>
      <dsp:spPr>
        <a:xfrm>
          <a:off x="0" y="2667892"/>
          <a:ext cx="7123371" cy="8775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1" kern="1200" dirty="0"/>
            <a:t>Definite retinue – </a:t>
          </a:r>
          <a:r>
            <a:rPr lang="en-US" sz="2800" b="0" kern="1200" dirty="0">
              <a:solidFill>
                <a:schemeClr val="tx1"/>
              </a:solidFill>
            </a:rPr>
            <a:t>whose followers are superior bodhisattvas, not ordinary beings</a:t>
          </a:r>
        </a:p>
      </dsp:txBody>
      <dsp:txXfrm>
        <a:off x="42836" y="2710728"/>
        <a:ext cx="7037699" cy="791828"/>
      </dsp:txXfrm>
    </dsp:sp>
    <dsp:sp modelId="{69B33508-FE7E-4B04-A7B3-335CCB359B56}">
      <dsp:nvSpPr>
        <dsp:cNvPr id="0" name=""/>
        <dsp:cNvSpPr/>
      </dsp:nvSpPr>
      <dsp:spPr>
        <a:xfrm>
          <a:off x="0" y="3556642"/>
          <a:ext cx="7123371" cy="8775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1" kern="1200" dirty="0"/>
            <a:t>Definite teachings – </a:t>
          </a:r>
          <a:r>
            <a:rPr lang="en-US" sz="2800" b="0" kern="1200" dirty="0">
              <a:solidFill>
                <a:schemeClr val="tx1"/>
              </a:solidFill>
            </a:rPr>
            <a:t>teaches only Mahayana teachings</a:t>
          </a:r>
        </a:p>
      </dsp:txBody>
      <dsp:txXfrm>
        <a:off x="42836" y="3599478"/>
        <a:ext cx="7037699" cy="791828"/>
      </dsp:txXfrm>
    </dsp:sp>
    <dsp:sp modelId="{05E53BF8-D569-4617-8D68-97D89C327B0A}">
      <dsp:nvSpPr>
        <dsp:cNvPr id="0" name=""/>
        <dsp:cNvSpPr/>
      </dsp:nvSpPr>
      <dsp:spPr>
        <a:xfrm>
          <a:off x="0" y="4445392"/>
          <a:ext cx="7123371" cy="87750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1" kern="1200" dirty="0"/>
            <a:t>Definite time – </a:t>
          </a:r>
          <a:r>
            <a:rPr lang="en-US" sz="2800" b="0" kern="1200" dirty="0">
              <a:solidFill>
                <a:schemeClr val="tx1"/>
              </a:solidFill>
            </a:rPr>
            <a:t>abides </a:t>
          </a:r>
          <a:r>
            <a:rPr lang="en-US" sz="2800" b="1" kern="1200" dirty="0">
              <a:solidFill>
                <a:schemeClr val="tx1"/>
              </a:solidFill>
            </a:rPr>
            <a:t>– </a:t>
          </a:r>
          <a:r>
            <a:rPr lang="en-US" sz="2800" b="0" kern="1200" dirty="0">
              <a:solidFill>
                <a:schemeClr val="tx1"/>
              </a:solidFill>
            </a:rPr>
            <a:t>no death or rebirth until samsara ends</a:t>
          </a:r>
        </a:p>
      </dsp:txBody>
      <dsp:txXfrm>
        <a:off x="42836" y="4488228"/>
        <a:ext cx="7037699" cy="79182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6261D5-2DBC-4A54-99A3-A3A6DCF1BA3C}">
      <dsp:nvSpPr>
        <dsp:cNvPr id="0" name=""/>
        <dsp:cNvSpPr/>
      </dsp:nvSpPr>
      <dsp:spPr>
        <a:xfrm>
          <a:off x="0" y="473"/>
          <a:ext cx="6614208" cy="9626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b="1" i="1" kern="1200" dirty="0">
              <a:solidFill>
                <a:schemeClr val="tx1"/>
              </a:solidFill>
            </a:rPr>
            <a:t>The </a:t>
          </a:r>
          <a:r>
            <a:rPr lang="en-GB" sz="3200" b="1" i="1" kern="1200" dirty="0" err="1">
              <a:solidFill>
                <a:schemeClr val="tx1"/>
              </a:solidFill>
            </a:rPr>
            <a:t>Svabhavikakaya</a:t>
          </a:r>
          <a:endParaRPr lang="en-GB" sz="3200" b="1" i="1" kern="1200" dirty="0">
            <a:solidFill>
              <a:schemeClr val="tx1"/>
            </a:solidFill>
          </a:endParaRPr>
        </a:p>
      </dsp:txBody>
      <dsp:txXfrm>
        <a:off x="46991" y="47464"/>
        <a:ext cx="6520226" cy="868628"/>
      </dsp:txXfrm>
    </dsp:sp>
    <dsp:sp modelId="{1552D2DE-6AC5-43D4-938B-398320DC2D84}">
      <dsp:nvSpPr>
        <dsp:cNvPr id="0" name=""/>
        <dsp:cNvSpPr/>
      </dsp:nvSpPr>
      <dsp:spPr>
        <a:xfrm>
          <a:off x="0" y="975572"/>
          <a:ext cx="6614208" cy="9626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GB" sz="2800" b="1" kern="1200" dirty="0"/>
            <a:t>Natural purity</a:t>
          </a:r>
          <a:r>
            <a:rPr lang="en-GB" sz="2800" kern="1200" dirty="0"/>
            <a:t>: </a:t>
          </a:r>
          <a:r>
            <a:rPr lang="en-GB" sz="2800" kern="1200" dirty="0">
              <a:solidFill>
                <a:schemeClr val="tx1"/>
              </a:solidFill>
            </a:rPr>
            <a:t>the ultimate true nature of a buddha’s mind</a:t>
          </a:r>
        </a:p>
      </dsp:txBody>
      <dsp:txXfrm>
        <a:off x="46991" y="1022563"/>
        <a:ext cx="6520226" cy="868628"/>
      </dsp:txXfrm>
    </dsp:sp>
    <dsp:sp modelId="{E1A8FC87-94BD-403F-B897-B375BF2E4848}">
      <dsp:nvSpPr>
        <dsp:cNvPr id="0" name=""/>
        <dsp:cNvSpPr/>
      </dsp:nvSpPr>
      <dsp:spPr>
        <a:xfrm>
          <a:off x="0" y="1950670"/>
          <a:ext cx="6614208" cy="9626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GB" sz="2800" b="1" kern="1200" dirty="0"/>
            <a:t>Absence of the adventitious defilements:</a:t>
          </a:r>
          <a:r>
            <a:rPr lang="en-GB" sz="2800" kern="1200" dirty="0"/>
            <a:t> </a:t>
          </a:r>
          <a:r>
            <a:rPr lang="en-GB" sz="2800" kern="1200" dirty="0">
              <a:solidFill>
                <a:schemeClr val="tx1"/>
              </a:solidFill>
            </a:rPr>
            <a:t>the </a:t>
          </a:r>
          <a:r>
            <a:rPr lang="en-GB" sz="2800" kern="1200" dirty="0" err="1">
              <a:solidFill>
                <a:schemeClr val="tx1"/>
              </a:solidFill>
            </a:rPr>
            <a:t>obscurations</a:t>
          </a:r>
          <a:r>
            <a:rPr lang="en-GB" sz="2800" kern="1200" dirty="0">
              <a:solidFill>
                <a:schemeClr val="tx1"/>
              </a:solidFill>
            </a:rPr>
            <a:t> to liberation and omniscience.</a:t>
          </a:r>
        </a:p>
      </dsp:txBody>
      <dsp:txXfrm>
        <a:off x="46991" y="1997661"/>
        <a:ext cx="6520226" cy="868628"/>
      </dsp:txXfrm>
    </dsp:sp>
    <dsp:sp modelId="{7369004E-32F5-4FF2-8253-11BA1CD9493A}">
      <dsp:nvSpPr>
        <dsp:cNvPr id="0" name=""/>
        <dsp:cNvSpPr/>
      </dsp:nvSpPr>
      <dsp:spPr>
        <a:xfrm>
          <a:off x="0" y="2925768"/>
          <a:ext cx="6614208" cy="9626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GB" sz="2800" b="1" kern="1200" dirty="0"/>
            <a:t>                   A Buddha’s True Cessation</a:t>
          </a:r>
        </a:p>
      </dsp:txBody>
      <dsp:txXfrm>
        <a:off x="46991" y="2972759"/>
        <a:ext cx="6520226" cy="86862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6261D5-2DBC-4A54-99A3-A3A6DCF1BA3C}">
      <dsp:nvSpPr>
        <dsp:cNvPr id="0" name=""/>
        <dsp:cNvSpPr/>
      </dsp:nvSpPr>
      <dsp:spPr>
        <a:xfrm>
          <a:off x="0" y="23466"/>
          <a:ext cx="6614208" cy="8611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b="1" i="1" kern="1200" dirty="0">
              <a:solidFill>
                <a:schemeClr val="tx1"/>
              </a:solidFill>
            </a:rPr>
            <a:t>Accumulation of Merit</a:t>
          </a:r>
        </a:p>
      </dsp:txBody>
      <dsp:txXfrm>
        <a:off x="42036" y="65502"/>
        <a:ext cx="6530136" cy="777048"/>
      </dsp:txXfrm>
    </dsp:sp>
    <dsp:sp modelId="{1552D2DE-6AC5-43D4-938B-398320DC2D84}">
      <dsp:nvSpPr>
        <dsp:cNvPr id="0" name=""/>
        <dsp:cNvSpPr/>
      </dsp:nvSpPr>
      <dsp:spPr>
        <a:xfrm>
          <a:off x="0" y="1017066"/>
          <a:ext cx="6614208" cy="8611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b="1" i="1" kern="1200" dirty="0">
              <a:solidFill>
                <a:schemeClr val="tx1"/>
              </a:solidFill>
            </a:rPr>
            <a:t>Purification</a:t>
          </a:r>
        </a:p>
      </dsp:txBody>
      <dsp:txXfrm>
        <a:off x="42036" y="1059102"/>
        <a:ext cx="6530136" cy="777048"/>
      </dsp:txXfrm>
    </dsp:sp>
    <dsp:sp modelId="{E1A8FC87-94BD-403F-B897-B375BF2E4848}">
      <dsp:nvSpPr>
        <dsp:cNvPr id="0" name=""/>
        <dsp:cNvSpPr/>
      </dsp:nvSpPr>
      <dsp:spPr>
        <a:xfrm>
          <a:off x="0" y="2010666"/>
          <a:ext cx="6614208" cy="8611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b="1" i="1" kern="1200" dirty="0">
              <a:solidFill>
                <a:schemeClr val="tx1"/>
              </a:solidFill>
            </a:rPr>
            <a:t>Making Offerings</a:t>
          </a:r>
        </a:p>
      </dsp:txBody>
      <dsp:txXfrm>
        <a:off x="42036" y="2052702"/>
        <a:ext cx="6530136" cy="777048"/>
      </dsp:txXfrm>
    </dsp:sp>
    <dsp:sp modelId="{7369004E-32F5-4FF2-8253-11BA1CD9493A}">
      <dsp:nvSpPr>
        <dsp:cNvPr id="0" name=""/>
        <dsp:cNvSpPr/>
      </dsp:nvSpPr>
      <dsp:spPr>
        <a:xfrm>
          <a:off x="0" y="3004266"/>
          <a:ext cx="6614208" cy="86112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b="1" i="1" kern="1200" dirty="0">
              <a:solidFill>
                <a:schemeClr val="tx1"/>
              </a:solidFill>
            </a:rPr>
            <a:t>Training in the Four Practices</a:t>
          </a:r>
        </a:p>
      </dsp:txBody>
      <dsp:txXfrm>
        <a:off x="42036" y="3046302"/>
        <a:ext cx="6530136" cy="77704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6261D5-2DBC-4A54-99A3-A3A6DCF1BA3C}">
      <dsp:nvSpPr>
        <dsp:cNvPr id="0" name=""/>
        <dsp:cNvSpPr/>
      </dsp:nvSpPr>
      <dsp:spPr>
        <a:xfrm>
          <a:off x="0" y="0"/>
          <a:ext cx="45719" cy="1123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endParaRPr lang="en-GB" sz="2400" b="1" i="1" kern="1200" dirty="0">
            <a:solidFill>
              <a:schemeClr val="tx1"/>
            </a:solidFill>
          </a:endParaRPr>
        </a:p>
      </dsp:txBody>
      <dsp:txXfrm>
        <a:off x="548" y="548"/>
        <a:ext cx="44623" cy="10137"/>
      </dsp:txXfrm>
    </dsp:sp>
    <dsp:sp modelId="{1552D2DE-6AC5-43D4-938B-398320DC2D84}">
      <dsp:nvSpPr>
        <dsp:cNvPr id="0" name=""/>
        <dsp:cNvSpPr/>
      </dsp:nvSpPr>
      <dsp:spPr>
        <a:xfrm>
          <a:off x="0" y="11511"/>
          <a:ext cx="45719" cy="1123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endParaRPr lang="en-GB" sz="3200" b="1" i="1" kern="1200" dirty="0">
            <a:solidFill>
              <a:schemeClr val="tx1"/>
            </a:solidFill>
          </a:endParaRPr>
        </a:p>
      </dsp:txBody>
      <dsp:txXfrm>
        <a:off x="548" y="12059"/>
        <a:ext cx="44623" cy="10137"/>
      </dsp:txXfrm>
    </dsp:sp>
    <dsp:sp modelId="{E1A8FC87-94BD-403F-B897-B375BF2E4848}">
      <dsp:nvSpPr>
        <dsp:cNvPr id="0" name=""/>
        <dsp:cNvSpPr/>
      </dsp:nvSpPr>
      <dsp:spPr>
        <a:xfrm>
          <a:off x="0" y="22973"/>
          <a:ext cx="45719" cy="1123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GB" sz="2000" b="1" i="1" kern="1200" dirty="0">
              <a:solidFill>
                <a:schemeClr val="tx1"/>
              </a:solidFill>
            </a:rPr>
            <a:t>.</a:t>
          </a:r>
        </a:p>
      </dsp:txBody>
      <dsp:txXfrm>
        <a:off x="548" y="23521"/>
        <a:ext cx="44623" cy="10137"/>
      </dsp:txXfrm>
    </dsp:sp>
    <dsp:sp modelId="{7369004E-32F5-4FF2-8253-11BA1CD9493A}">
      <dsp:nvSpPr>
        <dsp:cNvPr id="0" name=""/>
        <dsp:cNvSpPr/>
      </dsp:nvSpPr>
      <dsp:spPr>
        <a:xfrm>
          <a:off x="0" y="34485"/>
          <a:ext cx="45719" cy="1123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GB" sz="3200" b="1" i="1" kern="1200" dirty="0">
              <a:solidFill>
                <a:schemeClr val="tx1"/>
              </a:solidFill>
            </a:rPr>
            <a:t>.</a:t>
          </a:r>
        </a:p>
      </dsp:txBody>
      <dsp:txXfrm>
        <a:off x="548" y="35033"/>
        <a:ext cx="44623" cy="1013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D7B8CF7-A5F4-5D8B-477A-3818C94296D0}"/>
              </a:ext>
            </a:extLst>
          </p:cNvPr>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Aptos"/>
              </a:defRPr>
            </a:lvl1pPr>
          </a:lstStyle>
          <a:p>
            <a:pPr lvl="0"/>
            <a:endParaRPr lang="en-GB"/>
          </a:p>
        </p:txBody>
      </p:sp>
      <p:sp>
        <p:nvSpPr>
          <p:cNvPr id="3" name="Date Placeholder 2">
            <a:extLst>
              <a:ext uri="{FF2B5EF4-FFF2-40B4-BE49-F238E27FC236}">
                <a16:creationId xmlns:a16="http://schemas.microsoft.com/office/drawing/2014/main" id="{FFDFBC5D-B2F8-5C3E-281D-97B771C4C767}"/>
              </a:ext>
            </a:extLst>
          </p:cNvPr>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Aptos"/>
              </a:defRPr>
            </a:lvl1pPr>
          </a:lstStyle>
          <a:p>
            <a:pPr lvl="0"/>
            <a:fld id="{D9581FB4-E0F0-468D-9DDD-02ED81207F3D}" type="datetime1">
              <a:rPr lang="en-GB"/>
              <a:pPr lvl="0"/>
              <a:t>11/01/2025</a:t>
            </a:fld>
            <a:endParaRPr lang="en-GB"/>
          </a:p>
        </p:txBody>
      </p:sp>
      <p:sp>
        <p:nvSpPr>
          <p:cNvPr id="4" name="Slide Image Placeholder 3">
            <a:extLst>
              <a:ext uri="{FF2B5EF4-FFF2-40B4-BE49-F238E27FC236}">
                <a16:creationId xmlns:a16="http://schemas.microsoft.com/office/drawing/2014/main" id="{ED7F90DA-BDEC-79B3-4B4B-F871561948B7}"/>
              </a:ext>
            </a:extLst>
          </p:cNvPr>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Notes Placeholder 4">
            <a:extLst>
              <a:ext uri="{FF2B5EF4-FFF2-40B4-BE49-F238E27FC236}">
                <a16:creationId xmlns:a16="http://schemas.microsoft.com/office/drawing/2014/main" id="{DD258373-8632-34A8-FA45-04EF6B0F0A35}"/>
              </a:ext>
            </a:extLst>
          </p:cNvPr>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a:extLst>
              <a:ext uri="{FF2B5EF4-FFF2-40B4-BE49-F238E27FC236}">
                <a16:creationId xmlns:a16="http://schemas.microsoft.com/office/drawing/2014/main" id="{5733EE40-B83E-A623-578C-FC1AB89DE63B}"/>
              </a:ext>
            </a:extLst>
          </p:cNvPr>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Aptos"/>
              </a:defRPr>
            </a:lvl1pPr>
          </a:lstStyle>
          <a:p>
            <a:pPr lvl="0"/>
            <a:endParaRPr lang="en-GB"/>
          </a:p>
        </p:txBody>
      </p:sp>
      <p:sp>
        <p:nvSpPr>
          <p:cNvPr id="7" name="Slide Number Placeholder 6">
            <a:extLst>
              <a:ext uri="{FF2B5EF4-FFF2-40B4-BE49-F238E27FC236}">
                <a16:creationId xmlns:a16="http://schemas.microsoft.com/office/drawing/2014/main" id="{0AD00274-12DE-813D-9292-31373AC670D5}"/>
              </a:ext>
            </a:extLst>
          </p:cNvPr>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Aptos"/>
              </a:defRPr>
            </a:lvl1pPr>
          </a:lstStyle>
          <a:p>
            <a:pPr lvl="0"/>
            <a:fld id="{DCD26782-D834-44CB-8337-03AA7E6AF9F7}" type="slidenum">
              <a:t>‹#›</a:t>
            </a:fld>
            <a:endParaRPr lang="en-GB"/>
          </a:p>
        </p:txBody>
      </p:sp>
    </p:spTree>
    <p:extLst>
      <p:ext uri="{BB962C8B-B14F-4D97-AF65-F5344CB8AC3E}">
        <p14:creationId xmlns:p14="http://schemas.microsoft.com/office/powerpoint/2010/main" val="1816748692"/>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Aptos"/>
      </a:defRPr>
    </a:lvl1pPr>
    <a:lvl2pPr marL="457200" marR="0" lvl="1" indent="0" algn="l"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Aptos"/>
      </a:defRPr>
    </a:lvl2pPr>
    <a:lvl3pPr marL="914400" marR="0" lvl="2" indent="0" algn="l"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Aptos"/>
      </a:defRPr>
    </a:lvl3pPr>
    <a:lvl4pPr marL="1371600" marR="0" lvl="3" indent="0" algn="l"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Aptos"/>
      </a:defRPr>
    </a:lvl4pPr>
    <a:lvl5pPr marL="1828800" marR="0" lvl="4" indent="0" algn="l" defTabSz="914400" rtl="0"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Apto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lamayeshe.com/glossary/svabhavikakaya-skt"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lamayeshe.com/glossary/sambhogakaya-skt" TargetMode="External"/><Relationship Id="rId2" Type="http://schemas.openxmlformats.org/officeDocument/2006/relationships/slide" Target="../slides/slide4.xml"/><Relationship Id="rId1" Type="http://schemas.openxmlformats.org/officeDocument/2006/relationships/notesMaster" Target="../notesMasters/notesMaster1.xml"/><Relationship Id="rId4" Type="http://schemas.openxmlformats.org/officeDocument/2006/relationships/hyperlink" Target="https://www.lamayeshe.com/glossary/nirmanakaya-skt"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lamayeshe.com/glossary/dharmakaya-skt"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s://en.wikipedia.org/wiki/Dharmak%C4%81ya" TargetMode="Externa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CB4AB6-7568-37CA-AD85-26F679866F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344868-3245-28C5-2250-0795EAD0BE17}"/>
              </a:ext>
            </a:extLst>
          </p:cNvPr>
          <p:cNvSpPr>
            <a:spLocks noGrp="1" noRot="1" noChangeAspect="1"/>
          </p:cNvSpPr>
          <p:nvPr>
            <p:ph type="sldImg"/>
          </p:nvPr>
        </p:nvSpPr>
        <p:spPr>
          <a:xfrm>
            <a:off x="685800" y="1143000"/>
            <a:ext cx="5486400" cy="3086100"/>
          </a:xfrm>
          <a:ln w="12701">
            <a:solidFill>
              <a:srgbClr val="000000"/>
            </a:solidFill>
            <a:prstDash val="solid"/>
            <a:miter/>
          </a:ln>
        </p:spPr>
      </p:sp>
      <p:sp>
        <p:nvSpPr>
          <p:cNvPr id="3" name="Notes Placeholder 2">
            <a:extLst>
              <a:ext uri="{FF2B5EF4-FFF2-40B4-BE49-F238E27FC236}">
                <a16:creationId xmlns:a16="http://schemas.microsoft.com/office/drawing/2014/main" id="{98940EB7-38CA-EEA5-F037-7445C459422F}"/>
              </a:ext>
            </a:extLst>
          </p:cNvPr>
          <p:cNvSpPr txBox="1">
            <a:spLocks noGrp="1"/>
          </p:cNvSpPr>
          <p:nvPr>
            <p:ph type="body" sz="quarter" idx="1"/>
          </p:nvPr>
        </p:nvSpPr>
        <p:spPr/>
        <p:txBody>
          <a:bodyPr/>
          <a:lstStyle/>
          <a:p>
            <a:pPr marL="0" lvl="0" indent="0">
              <a:buFont typeface="Arial" panose="020B0604020202020204" pitchFamily="34" charset="0"/>
              <a:buNone/>
            </a:pPr>
            <a:r>
              <a:rPr lang="en-GB" b="0" dirty="0">
                <a:latin typeface="Arial" pitchFamily="34"/>
              </a:rPr>
              <a:t>Transforming adversity into the path of enlightenment – in this point we focus on seeing delusory perceptions as the four kayas. It is a method to destroy ego-centredness and to transform the evil and trouble that we see into our path – so that we carry the path with us.</a:t>
            </a:r>
          </a:p>
          <a:p>
            <a:pPr marL="0" lvl="0" indent="0">
              <a:buFont typeface="Arial" panose="020B0604020202020204" pitchFamily="34" charset="0"/>
              <a:buNone/>
            </a:pPr>
            <a:r>
              <a:rPr lang="en-GB" b="0" dirty="0">
                <a:latin typeface="Arial" pitchFamily="34"/>
              </a:rPr>
              <a:t>Blame our self-cherishing and have gratitude for the kindness of others.</a:t>
            </a:r>
          </a:p>
          <a:p>
            <a:pPr marL="0" lvl="0" indent="0">
              <a:buFont typeface="Arial" panose="020B0604020202020204" pitchFamily="34" charset="0"/>
              <a:buNone/>
            </a:pPr>
            <a:endParaRPr lang="en-GB" b="0" dirty="0">
              <a:latin typeface="Arial" pitchFamily="34"/>
            </a:endParaRPr>
          </a:p>
          <a:p>
            <a:pPr marL="0" lvl="0" indent="0">
              <a:buFont typeface="Arial" panose="020B0604020202020204" pitchFamily="34" charset="0"/>
              <a:buNone/>
            </a:pPr>
            <a:r>
              <a:rPr lang="en-GB" b="1" i="1" dirty="0">
                <a:latin typeface="Arial" pitchFamily="34"/>
              </a:rPr>
              <a:t>“Meditating on delusory perceptions as the four kayas” </a:t>
            </a:r>
            <a:r>
              <a:rPr lang="en-GB" b="1" dirty="0">
                <a:latin typeface="Arial" pitchFamily="34"/>
              </a:rPr>
              <a:t>protects sunyata – the view of emptiness</a:t>
            </a:r>
          </a:p>
          <a:p>
            <a:pPr marL="0" lvl="0" indent="0">
              <a:buFont typeface="Arial" panose="020B0604020202020204" pitchFamily="34" charset="0"/>
              <a:buNone/>
            </a:pPr>
            <a:r>
              <a:rPr lang="en-GB" b="1" dirty="0">
                <a:latin typeface="Arial" pitchFamily="34"/>
              </a:rPr>
              <a:t>Bold sourced from </a:t>
            </a:r>
            <a:r>
              <a:rPr lang="en-GB" b="1" dirty="0" err="1">
                <a:latin typeface="Arial" pitchFamily="34"/>
              </a:rPr>
              <a:t>Chogyam</a:t>
            </a:r>
            <a:r>
              <a:rPr lang="en-GB" b="1" dirty="0">
                <a:latin typeface="Arial" pitchFamily="34"/>
              </a:rPr>
              <a:t> </a:t>
            </a:r>
            <a:r>
              <a:rPr lang="en-GB" b="1" dirty="0" err="1">
                <a:latin typeface="Arial" pitchFamily="34"/>
              </a:rPr>
              <a:t>Trungpa</a:t>
            </a:r>
            <a:r>
              <a:rPr lang="en-GB" b="1" dirty="0">
                <a:latin typeface="Arial" pitchFamily="34"/>
              </a:rPr>
              <a:t>.</a:t>
            </a:r>
          </a:p>
          <a:p>
            <a:pPr marL="0" lvl="0" indent="0">
              <a:buFont typeface="Arial" panose="020B0604020202020204" pitchFamily="34" charset="0"/>
              <a:buNone/>
            </a:pPr>
            <a:endParaRPr lang="en-GB" b="1" dirty="0">
              <a:latin typeface="Arial" pitchFamily="34"/>
            </a:endParaRPr>
          </a:p>
          <a:p>
            <a:pPr marL="171450" lvl="0" indent="-171450">
              <a:buFont typeface="Arial" panose="020B0604020202020204" pitchFamily="34" charset="0"/>
              <a:buChar char="•"/>
            </a:pPr>
            <a:r>
              <a:rPr lang="en-GB" b="0" dirty="0">
                <a:latin typeface="Arial" pitchFamily="34"/>
              </a:rPr>
              <a:t>When a being attains full enlightenment, they attain the holy bodies of a buddha:</a:t>
            </a:r>
          </a:p>
          <a:p>
            <a:pPr marL="171450" lvl="0" indent="-171450">
              <a:buFont typeface="Arial" panose="020B0604020202020204" pitchFamily="34" charset="0"/>
              <a:buChar char="•"/>
            </a:pPr>
            <a:endParaRPr lang="en-GB" b="0" dirty="0">
              <a:latin typeface="Arial" pitchFamily="34"/>
            </a:endParaRPr>
          </a:p>
          <a:p>
            <a:pPr marL="171450" lvl="0" indent="-171450">
              <a:buFont typeface="Arial" panose="020B0604020202020204" pitchFamily="34" charset="0"/>
              <a:buChar char="•"/>
            </a:pPr>
            <a:r>
              <a:rPr lang="en-GB" b="0" dirty="0">
                <a:latin typeface="Arial" pitchFamily="34"/>
              </a:rPr>
              <a:t>This is particularly taught in the Vajrayana vehicle </a:t>
            </a:r>
          </a:p>
          <a:p>
            <a:pPr marL="0" lvl="0" indent="0">
              <a:buFont typeface="Arial" panose="020B0604020202020204" pitchFamily="34" charset="0"/>
              <a:buNone/>
            </a:pPr>
            <a:endParaRPr lang="en-GB" b="0" dirty="0">
              <a:latin typeface="Arial" pitchFamily="34"/>
            </a:endParaRPr>
          </a:p>
          <a:p>
            <a:pPr marL="0" lvl="0" indent="0">
              <a:buFont typeface="Arial" panose="020B0604020202020204" pitchFamily="34" charset="0"/>
              <a:buNone/>
            </a:pPr>
            <a:endParaRPr lang="en-GB" b="0" dirty="0">
              <a:latin typeface="Arial" pitchFamily="34"/>
            </a:endParaRPr>
          </a:p>
          <a:p>
            <a:pPr marL="171450" lvl="0" indent="-171450">
              <a:buFont typeface="Arial" panose="020B0604020202020204" pitchFamily="34" charset="0"/>
              <a:buChar char="•"/>
            </a:pPr>
            <a:r>
              <a:rPr lang="en-GB" b="0" dirty="0">
                <a:latin typeface="Arial" pitchFamily="34"/>
              </a:rPr>
              <a:t>1. The Dharmakaya –      or Truth body –         eternal, indestructible, true principle</a:t>
            </a:r>
          </a:p>
          <a:p>
            <a:pPr marL="171450" lvl="0" indent="-171450">
              <a:buFont typeface="Arial" panose="020B0604020202020204" pitchFamily="34" charset="0"/>
              <a:buChar char="•"/>
            </a:pPr>
            <a:r>
              <a:rPr lang="en-GB" b="0" dirty="0">
                <a:latin typeface="Arial" pitchFamily="34"/>
              </a:rPr>
              <a:t>2. The </a:t>
            </a:r>
            <a:r>
              <a:rPr lang="en-GB" b="0" dirty="0" err="1">
                <a:latin typeface="Arial" pitchFamily="34"/>
              </a:rPr>
              <a:t>Svbhavikakaya</a:t>
            </a:r>
            <a:r>
              <a:rPr lang="en-GB" b="0" dirty="0">
                <a:latin typeface="Arial" pitchFamily="34"/>
              </a:rPr>
              <a:t> -   or Nature body -       a final state with two purities</a:t>
            </a:r>
          </a:p>
          <a:p>
            <a:pPr marL="171450" lvl="0" indent="-171450">
              <a:buFont typeface="Arial" panose="020B0604020202020204" pitchFamily="34" charset="0"/>
              <a:buChar char="•"/>
            </a:pPr>
            <a:r>
              <a:rPr lang="en-GB" b="0" dirty="0">
                <a:latin typeface="Arial" pitchFamily="34"/>
              </a:rPr>
              <a:t>2. The Sambhogakaya – or Enjoyment body – heavenly mode of being –  a manifestation of the Truth body</a:t>
            </a:r>
          </a:p>
          <a:p>
            <a:pPr marL="171450" lvl="0" indent="-171450">
              <a:buFont typeface="Arial" panose="020B0604020202020204" pitchFamily="34" charset="0"/>
              <a:buChar char="•"/>
            </a:pPr>
            <a:r>
              <a:rPr lang="en-GB" b="0" dirty="0">
                <a:latin typeface="Arial" pitchFamily="34"/>
              </a:rPr>
              <a:t>3. The Nirmanakaya –    or Emanation body  - earthly mode of being     - a manifestation of the Truth body</a:t>
            </a:r>
          </a:p>
          <a:p>
            <a:pPr marL="0" lvl="0" indent="0">
              <a:buFont typeface="Arial" panose="020B0604020202020204" pitchFamily="34" charset="0"/>
              <a:buNone/>
            </a:pPr>
            <a:endParaRPr lang="en-GB" b="0" dirty="0">
              <a:latin typeface="Arial" pitchFamily="34"/>
            </a:endParaRPr>
          </a:p>
          <a:p>
            <a:pPr marL="171450" lvl="0" indent="-171450">
              <a:buFont typeface="Arial" panose="020B0604020202020204" pitchFamily="34" charset="0"/>
              <a:buChar char="•"/>
            </a:pPr>
            <a:r>
              <a:rPr lang="en-GB" b="0" dirty="0" err="1">
                <a:latin typeface="Arial" pitchFamily="34"/>
              </a:rPr>
              <a:t>Rupakaya</a:t>
            </a:r>
            <a:r>
              <a:rPr lang="en-GB" b="0" dirty="0">
                <a:latin typeface="Arial" pitchFamily="34"/>
              </a:rPr>
              <a:t> is a term used to describe the form bodies</a:t>
            </a:r>
          </a:p>
          <a:p>
            <a:pPr marL="171450" lvl="0" indent="-171450">
              <a:buFont typeface="Arial" panose="020B0604020202020204" pitchFamily="34" charset="0"/>
              <a:buChar char="•"/>
            </a:pPr>
            <a:endParaRPr lang="en-GB" b="0" dirty="0">
              <a:latin typeface="Arial" pitchFamily="34"/>
            </a:endParaRPr>
          </a:p>
          <a:p>
            <a:pPr marL="171450" lvl="0" indent="-171450">
              <a:buFont typeface="Arial" panose="020B0604020202020204" pitchFamily="34" charset="0"/>
              <a:buChar char="•"/>
            </a:pPr>
            <a:r>
              <a:rPr lang="en-GB" b="0" dirty="0">
                <a:latin typeface="Arial" pitchFamily="34"/>
              </a:rPr>
              <a:t>This is an image of </a:t>
            </a:r>
            <a:r>
              <a:rPr lang="en-GB" b="0" dirty="0" err="1">
                <a:latin typeface="Arial" pitchFamily="34"/>
              </a:rPr>
              <a:t>Samantabhadra</a:t>
            </a:r>
            <a:r>
              <a:rPr lang="en-GB" b="0" dirty="0">
                <a:latin typeface="Arial" pitchFamily="34"/>
              </a:rPr>
              <a:t> </a:t>
            </a:r>
          </a:p>
          <a:p>
            <a:pPr marL="171450" lvl="0" indent="-171450">
              <a:buFont typeface="Arial" panose="020B0604020202020204" pitchFamily="34" charset="0"/>
              <a:buChar char="•"/>
            </a:pPr>
            <a:r>
              <a:rPr lang="en-GB" b="0" dirty="0" err="1">
                <a:latin typeface="Arial" pitchFamily="34"/>
              </a:rPr>
              <a:t>Samantabhadra</a:t>
            </a:r>
            <a:r>
              <a:rPr lang="en-GB" b="0" dirty="0">
                <a:latin typeface="Arial" pitchFamily="34"/>
              </a:rPr>
              <a:t> is also known as the Primordial body from which all other buddhas have manifested. </a:t>
            </a:r>
          </a:p>
          <a:p>
            <a:pPr marL="171450" lvl="0" indent="-171450">
              <a:buFont typeface="Arial" panose="020B0604020202020204" pitchFamily="34" charset="0"/>
              <a:buChar char="•"/>
            </a:pPr>
            <a:endParaRPr lang="en-GB" b="0" dirty="0">
              <a:latin typeface="Arial" pitchFamily="34"/>
            </a:endParaRPr>
          </a:p>
          <a:p>
            <a:pPr marL="171450" lvl="0" indent="-171450">
              <a:buFont typeface="Arial" panose="020B0604020202020204" pitchFamily="34" charset="0"/>
              <a:buChar char="•"/>
            </a:pPr>
            <a:r>
              <a:rPr lang="en-GB" b="0" i="0" dirty="0">
                <a:solidFill>
                  <a:srgbClr val="202122"/>
                </a:solidFill>
                <a:effectLst/>
                <a:latin typeface="Arial" panose="020B0604020202020204" pitchFamily="34" charset="0"/>
              </a:rPr>
              <a:t>The colour blue symbolizes the expansive, unchanging quality of space, which is the ground of all arisings, the basis of all appearances, and the source of all phenomena. The absence of robes symbolizes the genuine reality beyond any dualistic, conceptual, or philosophical clothing. That is the dharmakaya buddha: the genuine body of absolute truth</a:t>
            </a:r>
            <a:endParaRPr lang="en-GB" dirty="0">
              <a:latin typeface="Arial" pitchFamily="34"/>
            </a:endParaRPr>
          </a:p>
        </p:txBody>
      </p:sp>
      <p:sp>
        <p:nvSpPr>
          <p:cNvPr id="4" name="Slide Number Placeholder 3">
            <a:extLst>
              <a:ext uri="{FF2B5EF4-FFF2-40B4-BE49-F238E27FC236}">
                <a16:creationId xmlns:a16="http://schemas.microsoft.com/office/drawing/2014/main" id="{41FEA88B-5867-10E4-A60A-C917AC2C73FD}"/>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3FB637C-D368-4C12-ABE2-05976E0F4573}" type="slidenum">
              <a:t>1</a:t>
            </a:fld>
            <a:endParaRPr lang="en-GB" sz="1200" b="0" i="0" u="none" strike="noStrike" kern="1200" cap="none" spc="0" baseline="0">
              <a:solidFill>
                <a:srgbClr val="000000"/>
              </a:solidFill>
              <a:uFillTx/>
              <a:latin typeface="Times New Roman" pitchFamily="18"/>
              <a:cs typeface="Times New Roman" pitchFamily="18"/>
            </a:endParaRPr>
          </a:p>
        </p:txBody>
      </p:sp>
    </p:spTree>
    <p:extLst>
      <p:ext uri="{BB962C8B-B14F-4D97-AF65-F5344CB8AC3E}">
        <p14:creationId xmlns:p14="http://schemas.microsoft.com/office/powerpoint/2010/main" val="10389472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C0505E-FD40-42A7-D0F4-24D1BBCF8481}"/>
              </a:ext>
            </a:extLst>
          </p:cNvPr>
          <p:cNvSpPr>
            <a:spLocks noGrp="1" noRot="1" noChangeAspect="1"/>
          </p:cNvSpPr>
          <p:nvPr>
            <p:ph type="sldImg"/>
          </p:nvPr>
        </p:nvSpPr>
        <p:spPr>
          <a:xfrm>
            <a:off x="685800" y="1143000"/>
            <a:ext cx="5486400" cy="3086100"/>
          </a:xfrm>
          <a:ln w="12701">
            <a:solidFill>
              <a:srgbClr val="000000"/>
            </a:solidFill>
            <a:prstDash val="solid"/>
            <a:miter/>
          </a:ln>
        </p:spPr>
      </p:sp>
      <p:sp>
        <p:nvSpPr>
          <p:cNvPr id="3" name="Notes Placeholder 2">
            <a:extLst>
              <a:ext uri="{FF2B5EF4-FFF2-40B4-BE49-F238E27FC236}">
                <a16:creationId xmlns:a16="http://schemas.microsoft.com/office/drawing/2014/main" id="{C02E7B47-8B38-A7DB-F795-46293AD56915}"/>
              </a:ext>
            </a:extLst>
          </p:cNvPr>
          <p:cNvSpPr txBox="1">
            <a:spLocks noGrp="1"/>
          </p:cNvSpPr>
          <p:nvPr>
            <p:ph type="body" sz="quarter" idx="1"/>
          </p:nvPr>
        </p:nvSpPr>
        <p:spPr/>
        <p:txBody>
          <a:bodyPr/>
          <a:lstStyle/>
          <a:p>
            <a:pPr marL="0" lvl="0" indent="0">
              <a:buFont typeface="Arial" panose="020B0604020202020204" pitchFamily="34" charset="0"/>
              <a:buNone/>
            </a:pPr>
            <a:r>
              <a:rPr lang="en-GB" b="1" dirty="0">
                <a:latin typeface="Arial" pitchFamily="34"/>
              </a:rPr>
              <a:t>Perceptions has four stages:</a:t>
            </a:r>
          </a:p>
          <a:p>
            <a:pPr marL="171450" lvl="0" indent="-171450">
              <a:buFont typeface="Arial" panose="020B0604020202020204" pitchFamily="34" charset="0"/>
              <a:buChar char="•"/>
            </a:pPr>
            <a:r>
              <a:rPr lang="en-GB" b="1" dirty="0">
                <a:latin typeface="Arial" pitchFamily="34"/>
              </a:rPr>
              <a:t>The dharmakaya aspect of our minds is basic openness. This is the first stage</a:t>
            </a:r>
          </a:p>
          <a:p>
            <a:pPr marL="0" lvl="0" indent="0">
              <a:buFont typeface="Arial" panose="020B0604020202020204" pitchFamily="34" charset="0"/>
              <a:buNone/>
            </a:pPr>
            <a:endParaRPr lang="en-GB" b="1" dirty="0">
              <a:latin typeface="Arial" pitchFamily="34"/>
            </a:endParaRPr>
          </a:p>
          <a:p>
            <a:pPr marL="171450" lvl="0" indent="-171450">
              <a:buFont typeface="Arial" panose="020B0604020202020204" pitchFamily="34" charset="0"/>
              <a:buChar char="•"/>
            </a:pPr>
            <a:r>
              <a:rPr lang="en-GB" b="0" i="0" dirty="0">
                <a:solidFill>
                  <a:srgbClr val="333333"/>
                </a:solidFill>
                <a:effectLst/>
                <a:latin typeface="Quattrocento Sans" panose="020B0502050000020003" pitchFamily="34" charset="0"/>
              </a:rPr>
              <a:t>The ultimate reality of a buddha’s enlightened mind, which is unborn, empty of true existence, free from conceptual thought, naturally radiant, beyond duality and spacious like the sky. </a:t>
            </a:r>
          </a:p>
          <a:p>
            <a:pPr marL="171450" lvl="0" indent="-171450">
              <a:buFont typeface="Arial" panose="020B0604020202020204" pitchFamily="34" charset="0"/>
              <a:buChar char="•"/>
            </a:pPr>
            <a:endParaRPr lang="en-GB" b="0" i="0" dirty="0">
              <a:solidFill>
                <a:srgbClr val="333333"/>
              </a:solidFill>
              <a:effectLst/>
              <a:latin typeface="Quattrocento Sans" panose="020B0502050000020003" pitchFamily="34" charset="0"/>
            </a:endParaRPr>
          </a:p>
          <a:p>
            <a:pPr marL="171450" lvl="0" indent="-171450">
              <a:buFont typeface="Arial" panose="020B0604020202020204" pitchFamily="34" charset="0"/>
              <a:buChar char="•"/>
            </a:pPr>
            <a:r>
              <a:rPr lang="en-GB" b="0" i="0" dirty="0">
                <a:solidFill>
                  <a:srgbClr val="333333"/>
                </a:solidFill>
                <a:effectLst/>
                <a:latin typeface="Quattrocento Sans" panose="020B0502050000020003" pitchFamily="34" charset="0"/>
              </a:rPr>
              <a:t>One of the </a:t>
            </a:r>
            <a:r>
              <a:rPr lang="en-GB" b="0" i="0" u="none" strike="noStrike" dirty="0">
                <a:solidFill>
                  <a:srgbClr val="BD1F17"/>
                </a:solidFill>
                <a:effectLst/>
                <a:latin typeface="Quattrocento Sans" panose="020B0502050000020003" pitchFamily="34" charset="0"/>
              </a:rPr>
              <a:t>three kayas, the </a:t>
            </a:r>
            <a:r>
              <a:rPr lang="en-GB" b="0" i="0" dirty="0">
                <a:solidFill>
                  <a:srgbClr val="333333"/>
                </a:solidFill>
                <a:effectLst/>
                <a:latin typeface="Quattrocento Sans" panose="020B0502050000020003" pitchFamily="34" charset="0"/>
              </a:rPr>
              <a:t>Dharmakaya can be divided into:</a:t>
            </a:r>
          </a:p>
          <a:p>
            <a:pPr marL="0" lvl="0" indent="0">
              <a:buFont typeface="Arial" panose="020B0604020202020204" pitchFamily="34" charset="0"/>
              <a:buNone/>
            </a:pPr>
            <a:r>
              <a:rPr lang="en-GB" b="0" i="0" dirty="0">
                <a:solidFill>
                  <a:srgbClr val="333333"/>
                </a:solidFill>
                <a:effectLst/>
                <a:latin typeface="Quattrocento Sans" panose="020B0502050000020003" pitchFamily="34" charset="0"/>
              </a:rPr>
              <a:t>a) </a:t>
            </a:r>
            <a:r>
              <a:rPr lang="en-GB" b="0" i="0" dirty="0" err="1">
                <a:solidFill>
                  <a:srgbClr val="333333"/>
                </a:solidFill>
                <a:effectLst/>
                <a:latin typeface="Quattrocento Sans" panose="020B0502050000020003" pitchFamily="34" charset="0"/>
              </a:rPr>
              <a:t>Jnanakaya</a:t>
            </a:r>
            <a:r>
              <a:rPr lang="en-GB" b="0" i="0" dirty="0">
                <a:solidFill>
                  <a:srgbClr val="333333"/>
                </a:solidFill>
                <a:effectLst/>
                <a:latin typeface="Quattrocento Sans" panose="020B0502050000020003" pitchFamily="34" charset="0"/>
              </a:rPr>
              <a:t> or wisdom body (the blissful omniscient mind of a buddha) </a:t>
            </a:r>
            <a:r>
              <a:rPr lang="en-GB" b="0" i="1" dirty="0">
                <a:solidFill>
                  <a:srgbClr val="333333"/>
                </a:solidFill>
                <a:effectLst/>
                <a:latin typeface="Quattrocento Sans" panose="020B0502050000020003" pitchFamily="34" charset="0"/>
              </a:rPr>
              <a:t>and</a:t>
            </a:r>
            <a:r>
              <a:rPr lang="en-GB" b="0" i="0" dirty="0">
                <a:solidFill>
                  <a:srgbClr val="333333"/>
                </a:solidFill>
                <a:effectLst/>
                <a:latin typeface="Quattrocento Sans" panose="020B0502050000020003" pitchFamily="34" charset="0"/>
              </a:rPr>
              <a:t> </a:t>
            </a:r>
          </a:p>
          <a:p>
            <a:pPr marL="0" lvl="0" indent="0">
              <a:buFont typeface="Arial" panose="020B0604020202020204" pitchFamily="34" charset="0"/>
              <a:buNone/>
            </a:pPr>
            <a:r>
              <a:rPr lang="en-GB" b="0" i="0" u="none" strike="noStrike" dirty="0">
                <a:solidFill>
                  <a:schemeClr val="tx1"/>
                </a:solidFill>
                <a:effectLst/>
                <a:latin typeface="Quattrocento Sans" panose="020B0502050000020003" pitchFamily="34" charset="0"/>
                <a:hlinkClick r:id="rId3">
                  <a:extLst>
                    <a:ext uri="{A12FA001-AC4F-418D-AE19-62706E023703}">
                      <ahyp:hlinkClr xmlns:ahyp="http://schemas.microsoft.com/office/drawing/2018/hyperlinkcolor" val="tx"/>
                    </a:ext>
                  </a:extLst>
                </a:hlinkClick>
              </a:rPr>
              <a:t>b) </a:t>
            </a:r>
            <a:r>
              <a:rPr lang="en-GB" b="0" i="0" u="none" strike="noStrike" dirty="0" err="1">
                <a:solidFill>
                  <a:schemeClr val="tx1"/>
                </a:solidFill>
                <a:effectLst/>
                <a:latin typeface="Quattrocento Sans" panose="020B0502050000020003" pitchFamily="34" charset="0"/>
                <a:hlinkClick r:id="rId3">
                  <a:extLst>
                    <a:ext uri="{A12FA001-AC4F-418D-AE19-62706E023703}">
                      <ahyp:hlinkClr xmlns:ahyp="http://schemas.microsoft.com/office/drawing/2018/hyperlinkcolor" val="tx"/>
                    </a:ext>
                  </a:extLst>
                </a:hlinkClick>
              </a:rPr>
              <a:t>svabhavikakaya</a:t>
            </a:r>
            <a:r>
              <a:rPr lang="en-GB" b="0" i="0" dirty="0">
                <a:solidFill>
                  <a:schemeClr val="tx1"/>
                </a:solidFill>
                <a:effectLst/>
                <a:latin typeface="Quattrocento Sans" panose="020B0502050000020003" pitchFamily="34" charset="0"/>
              </a:rPr>
              <a:t> </a:t>
            </a:r>
            <a:r>
              <a:rPr lang="en-GB" b="0" i="0" dirty="0">
                <a:solidFill>
                  <a:srgbClr val="333333"/>
                </a:solidFill>
                <a:effectLst/>
                <a:latin typeface="Quattrocento Sans" panose="020B0502050000020003" pitchFamily="34" charset="0"/>
              </a:rPr>
              <a:t>or nature body (the emptiness of the buddha's mind). The nature dharmakaya is like a precious statue. Just as a whole statue comes into view when its cover (the defilements) are removed, so does it appear in its entirety when the mind is freed from delusions.</a:t>
            </a:r>
          </a:p>
          <a:p>
            <a:pPr marL="0" lvl="0" indent="0">
              <a:buFont typeface="Arial" panose="020B0604020202020204" pitchFamily="34" charset="0"/>
              <a:buNone/>
            </a:pPr>
            <a:endParaRPr lang="en-GB" b="0" i="0" dirty="0">
              <a:solidFill>
                <a:srgbClr val="333333"/>
              </a:solidFill>
              <a:effectLst/>
              <a:latin typeface="Quattrocento Sans" panose="020B0502050000020003" pitchFamily="34" charset="0"/>
            </a:endParaRPr>
          </a:p>
          <a:p>
            <a:pPr marL="171450" lvl="0" indent="-171450">
              <a:buFont typeface="Arial" panose="020B0604020202020204" pitchFamily="34" charset="0"/>
              <a:buChar char="•"/>
            </a:pPr>
            <a:r>
              <a:rPr lang="en-GB" b="0" i="0" dirty="0">
                <a:solidFill>
                  <a:srgbClr val="333333"/>
                </a:solidFill>
                <a:effectLst/>
                <a:latin typeface="Quattrocento Sans" panose="020B0502050000020003" pitchFamily="34" charset="0"/>
              </a:rPr>
              <a:t>Dharmakaya is Truth Body (dharmakaya and </a:t>
            </a:r>
            <a:r>
              <a:rPr lang="en-GB" b="0" i="0" dirty="0" err="1">
                <a:solidFill>
                  <a:srgbClr val="333333"/>
                </a:solidFill>
                <a:effectLst/>
                <a:latin typeface="Quattrocento Sans" panose="020B0502050000020003" pitchFamily="34" charset="0"/>
              </a:rPr>
              <a:t>svabhavikakaya</a:t>
            </a:r>
            <a:r>
              <a:rPr lang="en-GB" b="0" i="0" dirty="0">
                <a:solidFill>
                  <a:srgbClr val="333333"/>
                </a:solidFill>
                <a:effectLst/>
                <a:latin typeface="Quattrocento Sans" panose="020B0502050000020003" pitchFamily="34" charset="0"/>
              </a:rPr>
              <a:t>)</a:t>
            </a:r>
          </a:p>
          <a:p>
            <a:pPr marL="171450" lvl="0" indent="-171450">
              <a:buFont typeface="Arial" panose="020B0604020202020204" pitchFamily="34" charset="0"/>
              <a:buChar char="•"/>
            </a:pPr>
            <a:r>
              <a:rPr lang="en-GB" b="0" i="0" dirty="0" err="1">
                <a:solidFill>
                  <a:srgbClr val="333333"/>
                </a:solidFill>
                <a:effectLst/>
                <a:latin typeface="Quattrocento Sans" panose="020B0502050000020003" pitchFamily="34" charset="0"/>
              </a:rPr>
              <a:t>Rupakaya</a:t>
            </a:r>
            <a:r>
              <a:rPr lang="en-GB" b="0" i="0" dirty="0">
                <a:solidFill>
                  <a:srgbClr val="333333"/>
                </a:solidFill>
                <a:effectLst/>
                <a:latin typeface="Quattrocento Sans" panose="020B0502050000020003" pitchFamily="34" charset="0"/>
              </a:rPr>
              <a:t> is Form Body</a:t>
            </a:r>
            <a:r>
              <a:rPr lang="en-GB" b="0" i="1" dirty="0">
                <a:solidFill>
                  <a:srgbClr val="333333"/>
                </a:solidFill>
                <a:effectLst/>
                <a:latin typeface="Quattrocento Sans" panose="020B0502050000020003" pitchFamily="34" charset="0"/>
              </a:rPr>
              <a:t>      (</a:t>
            </a:r>
            <a:r>
              <a:rPr lang="en-GB" b="0" i="0" dirty="0" err="1">
                <a:solidFill>
                  <a:srgbClr val="333333"/>
                </a:solidFill>
                <a:effectLst/>
                <a:latin typeface="Quattrocento Sans" panose="020B0502050000020003" pitchFamily="34" charset="0"/>
              </a:rPr>
              <a:t>samboghakaya</a:t>
            </a:r>
            <a:r>
              <a:rPr lang="en-GB" b="0" i="0" dirty="0">
                <a:solidFill>
                  <a:srgbClr val="333333"/>
                </a:solidFill>
                <a:effectLst/>
                <a:latin typeface="Quattrocento Sans" panose="020B0502050000020003" pitchFamily="34" charset="0"/>
              </a:rPr>
              <a:t> and nirmanakaya</a:t>
            </a:r>
            <a:r>
              <a:rPr lang="en-GB" b="0" i="1" dirty="0">
                <a:solidFill>
                  <a:srgbClr val="333333"/>
                </a:solidFill>
                <a:effectLst/>
                <a:latin typeface="Quattrocento Sans" panose="020B0502050000020003" pitchFamily="34" charset="0"/>
              </a:rPr>
              <a:t>)</a:t>
            </a:r>
          </a:p>
          <a:p>
            <a:pPr algn="l">
              <a:lnSpc>
                <a:spcPts val="2850"/>
              </a:lnSpc>
            </a:pPr>
            <a:endParaRPr lang="en-GB" b="1" i="0" dirty="0">
              <a:solidFill>
                <a:srgbClr val="BD1F17"/>
              </a:solidFill>
              <a:effectLst/>
              <a:latin typeface="Quattrocento Sans" panose="020B0502050000020003" pitchFamily="34" charset="0"/>
            </a:endParaRPr>
          </a:p>
          <a:p>
            <a:pPr algn="l">
              <a:lnSpc>
                <a:spcPts val="2850"/>
              </a:lnSpc>
            </a:pPr>
            <a:r>
              <a:rPr lang="en-GB" b="0" i="0" dirty="0">
                <a:solidFill>
                  <a:srgbClr val="BD1F17"/>
                </a:solidFill>
                <a:effectLst/>
                <a:latin typeface="Quattrocento Sans" panose="020B0502050000020003" pitchFamily="34" charset="0"/>
              </a:rPr>
              <a:t>The Truth Body is a mental continuum that rests in the state of uninterrupted meditative equipoise</a:t>
            </a:r>
          </a:p>
          <a:p>
            <a:pPr algn="l">
              <a:lnSpc>
                <a:spcPts val="2850"/>
              </a:lnSpc>
            </a:pPr>
            <a:r>
              <a:rPr lang="en-GB" b="0" i="0" dirty="0">
                <a:solidFill>
                  <a:srgbClr val="BD1F17"/>
                </a:solidFill>
                <a:effectLst/>
                <a:latin typeface="Quattrocento Sans" panose="020B0502050000020003" pitchFamily="34" charset="0"/>
              </a:rPr>
              <a:t>The forms that emanate from it also function in a continuum</a:t>
            </a:r>
          </a:p>
          <a:p>
            <a:pPr algn="l">
              <a:lnSpc>
                <a:spcPts val="2850"/>
              </a:lnSpc>
            </a:pPr>
            <a:r>
              <a:rPr lang="en-GB" b="0" i="0" dirty="0">
                <a:solidFill>
                  <a:srgbClr val="BD1F17"/>
                </a:solidFill>
                <a:effectLst/>
                <a:latin typeface="Quattrocento Sans" panose="020B0502050000020003" pitchFamily="34" charset="0"/>
              </a:rPr>
              <a:t>i.e. the forms are also born and pass away in the world</a:t>
            </a:r>
          </a:p>
          <a:p>
            <a:pPr marL="171450" lvl="0" indent="-171450">
              <a:buFont typeface="Arial" panose="020B0604020202020204" pitchFamily="34" charset="0"/>
              <a:buChar char="•"/>
            </a:pPr>
            <a:endParaRPr lang="en-GB" dirty="0">
              <a:latin typeface="Arial" pitchFamily="34"/>
            </a:endParaRPr>
          </a:p>
        </p:txBody>
      </p:sp>
      <p:sp>
        <p:nvSpPr>
          <p:cNvPr id="4" name="Slide Number Placeholder 3">
            <a:extLst>
              <a:ext uri="{FF2B5EF4-FFF2-40B4-BE49-F238E27FC236}">
                <a16:creationId xmlns:a16="http://schemas.microsoft.com/office/drawing/2014/main" id="{C301968F-D700-6148-C36D-1AF33E82BE2B}"/>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3FB637C-D368-4C12-ABE2-05976E0F4573}" type="slidenum">
              <a:t>2</a:t>
            </a:fld>
            <a:endParaRPr lang="en-GB" sz="1200" b="0" i="0" u="none" strike="noStrike" kern="1200" cap="none" spc="0" baseline="0">
              <a:solidFill>
                <a:srgbClr val="000000"/>
              </a:solidFill>
              <a:uFillTx/>
              <a:latin typeface="Times New Roman" pitchFamily="18"/>
              <a:cs typeface="Times New Roman" pitchFamily="1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8EC553-D8A3-AFA7-60E3-EDD0823797E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A30FB91-713D-CDC3-45CD-4C927927773E}"/>
              </a:ext>
            </a:extLst>
          </p:cNvPr>
          <p:cNvSpPr>
            <a:spLocks noGrp="1" noRot="1" noChangeAspect="1"/>
          </p:cNvSpPr>
          <p:nvPr>
            <p:ph type="sldImg"/>
          </p:nvPr>
        </p:nvSpPr>
        <p:spPr>
          <a:xfrm>
            <a:off x="685800" y="1143000"/>
            <a:ext cx="5486400" cy="3086100"/>
          </a:xfrm>
          <a:ln w="12701">
            <a:solidFill>
              <a:srgbClr val="000000"/>
            </a:solidFill>
            <a:prstDash val="solid"/>
            <a:miter/>
          </a:ln>
        </p:spPr>
      </p:sp>
      <p:sp>
        <p:nvSpPr>
          <p:cNvPr id="3" name="Notes Placeholder 2">
            <a:extLst>
              <a:ext uri="{FF2B5EF4-FFF2-40B4-BE49-F238E27FC236}">
                <a16:creationId xmlns:a16="http://schemas.microsoft.com/office/drawing/2014/main" id="{ED43533C-DBC7-67A6-C8B1-E05A62CA3C37}"/>
              </a:ext>
            </a:extLst>
          </p:cNvPr>
          <p:cNvSpPr txBox="1">
            <a:spLocks noGrp="1"/>
          </p:cNvSpPr>
          <p:nvPr>
            <p:ph type="body" sz="quarter" idx="1"/>
          </p:nvPr>
        </p:nvSpPr>
        <p:spPr/>
        <p:txBody>
          <a:bodyPr/>
          <a:lstStyle/>
          <a:p>
            <a:pPr lvl="0"/>
            <a:r>
              <a:rPr lang="en-GB" b="1" dirty="0">
                <a:latin typeface="Arial" pitchFamily="34"/>
              </a:rPr>
              <a:t>The Nirmanakaya aspect of our minds is the second stage – there is some clarity. A general grasp of a situation</a:t>
            </a:r>
          </a:p>
          <a:p>
            <a:pPr marL="0" lvl="0" indent="0">
              <a:buFont typeface="Arial" panose="020B0604020202020204" pitchFamily="34" charset="0"/>
              <a:buNone/>
            </a:pPr>
            <a:endParaRPr lang="en-GB" dirty="0">
              <a:latin typeface="Arial" pitchFamily="34"/>
            </a:endParaRPr>
          </a:p>
          <a:p>
            <a:pPr marL="0" lvl="0" indent="0">
              <a:buFont typeface="Arial" panose="020B0604020202020204" pitchFamily="34" charset="0"/>
              <a:buNone/>
            </a:pPr>
            <a:r>
              <a:rPr lang="en-GB" dirty="0">
                <a:latin typeface="Arial" pitchFamily="34"/>
              </a:rPr>
              <a:t>Not having the 5 characteristics of the Enjoyment Body (next slide)</a:t>
            </a:r>
          </a:p>
          <a:p>
            <a:pPr marL="0" lvl="0" indent="0">
              <a:buFont typeface="Arial" panose="020B0604020202020204" pitchFamily="34" charset="0"/>
              <a:buNone/>
            </a:pPr>
            <a:r>
              <a:rPr lang="en-GB" dirty="0">
                <a:latin typeface="Arial" pitchFamily="34"/>
              </a:rPr>
              <a:t>Guru Shakyamuni Buddha came to teach beings so is known as the </a:t>
            </a:r>
            <a:r>
              <a:rPr lang="en-GB" b="1" dirty="0">
                <a:latin typeface="Arial" pitchFamily="34"/>
              </a:rPr>
              <a:t>supreme emanation body</a:t>
            </a:r>
            <a:r>
              <a:rPr lang="en-GB" dirty="0">
                <a:latin typeface="Arial" pitchFamily="34"/>
              </a:rPr>
              <a:t>. </a:t>
            </a:r>
          </a:p>
          <a:p>
            <a:pPr marL="0" lvl="0" indent="0">
              <a:buFont typeface="Arial" panose="020B0604020202020204" pitchFamily="34" charset="0"/>
              <a:buNone/>
            </a:pPr>
            <a:r>
              <a:rPr lang="en-GB" dirty="0">
                <a:latin typeface="Arial" pitchFamily="34"/>
              </a:rPr>
              <a:t>The 12 deeds of a buddha are:</a:t>
            </a:r>
          </a:p>
          <a:p>
            <a:pPr marL="0" lvl="0" indent="0">
              <a:buFont typeface="Arial" panose="020B0604020202020204" pitchFamily="34" charset="0"/>
              <a:buNone/>
            </a:pPr>
            <a:r>
              <a:rPr lang="en-GB" dirty="0">
                <a:latin typeface="Arial" pitchFamily="34"/>
              </a:rPr>
              <a:t> </a:t>
            </a:r>
          </a:p>
          <a:p>
            <a:pPr algn="l">
              <a:lnSpc>
                <a:spcPts val="1650"/>
              </a:lnSpc>
              <a:spcBef>
                <a:spcPts val="750"/>
              </a:spcBef>
              <a:spcAft>
                <a:spcPts val="600"/>
              </a:spcAft>
              <a:buFont typeface="Arial" panose="020B0604020202020204" pitchFamily="34" charset="0"/>
              <a:buChar char="•"/>
            </a:pPr>
            <a:r>
              <a:rPr lang="en-GB" b="1" i="0" dirty="0">
                <a:solidFill>
                  <a:srgbClr val="001D35"/>
                </a:solidFill>
                <a:effectLst/>
                <a:latin typeface="Google Sans"/>
              </a:rPr>
              <a:t>Descending from </a:t>
            </a:r>
            <a:r>
              <a:rPr lang="en-GB" b="1" i="0" dirty="0" err="1">
                <a:solidFill>
                  <a:srgbClr val="001D35"/>
                </a:solidFill>
                <a:effectLst/>
                <a:latin typeface="Google Sans"/>
              </a:rPr>
              <a:t>Tushita</a:t>
            </a:r>
            <a:r>
              <a:rPr lang="en-GB" b="1" i="0" dirty="0">
                <a:solidFill>
                  <a:srgbClr val="001D35"/>
                </a:solidFill>
                <a:effectLst/>
                <a:latin typeface="Google Sans"/>
              </a:rPr>
              <a:t> Heaven</a:t>
            </a:r>
            <a:r>
              <a:rPr lang="en-GB" b="0" i="0" dirty="0">
                <a:solidFill>
                  <a:srgbClr val="001D35"/>
                </a:solidFill>
                <a:effectLst/>
                <a:latin typeface="Google Sans"/>
              </a:rPr>
              <a:t>: The Buddha descended from </a:t>
            </a:r>
            <a:r>
              <a:rPr lang="en-GB" b="0" i="0" dirty="0" err="1">
                <a:solidFill>
                  <a:srgbClr val="001D35"/>
                </a:solidFill>
                <a:effectLst/>
                <a:latin typeface="Google Sans"/>
              </a:rPr>
              <a:t>Tushita</a:t>
            </a:r>
            <a:r>
              <a:rPr lang="en-GB" b="0" i="0" dirty="0">
                <a:solidFill>
                  <a:srgbClr val="001D35"/>
                </a:solidFill>
                <a:effectLst/>
                <a:latin typeface="Google Sans"/>
              </a:rPr>
              <a:t> Heaven.</a:t>
            </a:r>
          </a:p>
          <a:p>
            <a:pPr algn="l">
              <a:lnSpc>
                <a:spcPts val="1650"/>
              </a:lnSpc>
              <a:spcBef>
                <a:spcPts val="750"/>
              </a:spcBef>
              <a:spcAft>
                <a:spcPts val="600"/>
              </a:spcAft>
              <a:buFont typeface="Arial" panose="020B0604020202020204" pitchFamily="34" charset="0"/>
              <a:buChar char="•"/>
            </a:pPr>
            <a:r>
              <a:rPr lang="en-GB" b="1" i="0" dirty="0">
                <a:solidFill>
                  <a:srgbClr val="001D35"/>
                </a:solidFill>
                <a:effectLst/>
                <a:latin typeface="Google Sans"/>
              </a:rPr>
              <a:t>Entering the womb</a:t>
            </a:r>
            <a:r>
              <a:rPr lang="en-GB" b="0" i="0" dirty="0">
                <a:solidFill>
                  <a:srgbClr val="001D35"/>
                </a:solidFill>
                <a:effectLst/>
                <a:latin typeface="Google Sans"/>
              </a:rPr>
              <a:t>: The Buddha entered the womb of his mother.</a:t>
            </a:r>
          </a:p>
          <a:p>
            <a:pPr algn="l">
              <a:lnSpc>
                <a:spcPts val="1650"/>
              </a:lnSpc>
              <a:spcBef>
                <a:spcPts val="750"/>
              </a:spcBef>
              <a:spcAft>
                <a:spcPts val="600"/>
              </a:spcAft>
              <a:buFont typeface="Arial" panose="020B0604020202020204" pitchFamily="34" charset="0"/>
              <a:buChar char="•"/>
            </a:pPr>
            <a:r>
              <a:rPr lang="en-GB" b="1" i="0" dirty="0">
                <a:solidFill>
                  <a:srgbClr val="001D35"/>
                </a:solidFill>
                <a:effectLst/>
                <a:latin typeface="Google Sans"/>
              </a:rPr>
              <a:t>Birth</a:t>
            </a:r>
            <a:r>
              <a:rPr lang="en-GB" b="0" i="0" dirty="0">
                <a:solidFill>
                  <a:srgbClr val="001D35"/>
                </a:solidFill>
                <a:effectLst/>
                <a:latin typeface="Google Sans"/>
              </a:rPr>
              <a:t>: The Buddha was born in the garden of Lumbini.</a:t>
            </a:r>
          </a:p>
          <a:p>
            <a:pPr algn="l">
              <a:lnSpc>
                <a:spcPts val="1650"/>
              </a:lnSpc>
              <a:spcBef>
                <a:spcPts val="750"/>
              </a:spcBef>
              <a:spcAft>
                <a:spcPts val="600"/>
              </a:spcAft>
              <a:buFont typeface="Arial" panose="020B0604020202020204" pitchFamily="34" charset="0"/>
              <a:buChar char="•"/>
            </a:pPr>
            <a:r>
              <a:rPr lang="en-GB" b="1" i="0" dirty="0">
                <a:solidFill>
                  <a:srgbClr val="001D35"/>
                </a:solidFill>
                <a:effectLst/>
                <a:latin typeface="Google Sans"/>
              </a:rPr>
              <a:t>Training</a:t>
            </a:r>
            <a:r>
              <a:rPr lang="en-GB" b="0" i="0" dirty="0">
                <a:solidFill>
                  <a:srgbClr val="001D35"/>
                </a:solidFill>
                <a:effectLst/>
                <a:latin typeface="Google Sans"/>
              </a:rPr>
              <a:t>: The Buddha trained in the sciences and was renowned in his knowledge.</a:t>
            </a:r>
          </a:p>
          <a:p>
            <a:pPr algn="l">
              <a:lnSpc>
                <a:spcPts val="1650"/>
              </a:lnSpc>
              <a:spcBef>
                <a:spcPts val="750"/>
              </a:spcBef>
              <a:spcAft>
                <a:spcPts val="600"/>
              </a:spcAft>
              <a:buFont typeface="Arial" panose="020B0604020202020204" pitchFamily="34" charset="0"/>
              <a:buChar char="•"/>
            </a:pPr>
            <a:r>
              <a:rPr lang="en-GB" b="1" i="0" dirty="0">
                <a:solidFill>
                  <a:srgbClr val="001D35"/>
                </a:solidFill>
                <a:effectLst/>
                <a:latin typeface="Google Sans"/>
              </a:rPr>
              <a:t>Sports victory</a:t>
            </a:r>
            <a:r>
              <a:rPr lang="en-GB" b="0" i="0" dirty="0">
                <a:solidFill>
                  <a:srgbClr val="001D35"/>
                </a:solidFill>
                <a:effectLst/>
                <a:latin typeface="Google Sans"/>
              </a:rPr>
              <a:t>: The Buddha won a sports competition – he was renowned as an athlete.</a:t>
            </a:r>
          </a:p>
          <a:p>
            <a:pPr algn="l">
              <a:lnSpc>
                <a:spcPts val="1650"/>
              </a:lnSpc>
              <a:spcBef>
                <a:spcPts val="750"/>
              </a:spcBef>
              <a:spcAft>
                <a:spcPts val="600"/>
              </a:spcAft>
              <a:buFont typeface="Arial" panose="020B0604020202020204" pitchFamily="34" charset="0"/>
              <a:buChar char="•"/>
            </a:pPr>
            <a:r>
              <a:rPr lang="en-GB" b="1" i="0" dirty="0">
                <a:solidFill>
                  <a:srgbClr val="001D35"/>
                </a:solidFill>
                <a:effectLst/>
                <a:latin typeface="Google Sans"/>
              </a:rPr>
              <a:t>Palace and marriage</a:t>
            </a:r>
            <a:r>
              <a:rPr lang="en-GB" b="0" i="0" dirty="0">
                <a:solidFill>
                  <a:srgbClr val="001D35"/>
                </a:solidFill>
                <a:effectLst/>
                <a:latin typeface="Google Sans"/>
              </a:rPr>
              <a:t>: The Buddha enjoyed the delights of hedonism in the palace and married.</a:t>
            </a:r>
          </a:p>
          <a:p>
            <a:pPr algn="l">
              <a:lnSpc>
                <a:spcPts val="1650"/>
              </a:lnSpc>
              <a:spcBef>
                <a:spcPts val="750"/>
              </a:spcBef>
              <a:spcAft>
                <a:spcPts val="600"/>
              </a:spcAft>
              <a:buFont typeface="Arial" panose="020B0604020202020204" pitchFamily="34" charset="0"/>
              <a:buChar char="•"/>
            </a:pPr>
            <a:r>
              <a:rPr lang="en-GB" b="1" i="0" dirty="0">
                <a:solidFill>
                  <a:srgbClr val="001D35"/>
                </a:solidFill>
                <a:effectLst/>
                <a:latin typeface="Google Sans"/>
              </a:rPr>
              <a:t>Renunciation</a:t>
            </a:r>
            <a:r>
              <a:rPr lang="en-GB" b="0" i="0" dirty="0">
                <a:solidFill>
                  <a:srgbClr val="001D35"/>
                </a:solidFill>
                <a:effectLst/>
                <a:latin typeface="Google Sans"/>
              </a:rPr>
              <a:t>: The Buddha renounced his life as a prince.</a:t>
            </a:r>
          </a:p>
          <a:p>
            <a:pPr algn="l">
              <a:lnSpc>
                <a:spcPts val="1650"/>
              </a:lnSpc>
              <a:spcBef>
                <a:spcPts val="750"/>
              </a:spcBef>
              <a:spcAft>
                <a:spcPts val="600"/>
              </a:spcAft>
              <a:buFont typeface="Arial" panose="020B0604020202020204" pitchFamily="34" charset="0"/>
              <a:buChar char="•"/>
            </a:pPr>
            <a:r>
              <a:rPr lang="en-GB" b="1" i="0" dirty="0">
                <a:solidFill>
                  <a:srgbClr val="001D35"/>
                </a:solidFill>
                <a:effectLst/>
                <a:latin typeface="Google Sans"/>
              </a:rPr>
              <a:t>Austerity</a:t>
            </a:r>
            <a:r>
              <a:rPr lang="en-GB" b="0" i="0" dirty="0">
                <a:solidFill>
                  <a:srgbClr val="001D35"/>
                </a:solidFill>
                <a:effectLst/>
                <a:latin typeface="Google Sans"/>
              </a:rPr>
              <a:t>: The Buddha practiced austerity for six years, then gave it up.</a:t>
            </a:r>
          </a:p>
          <a:p>
            <a:pPr algn="l">
              <a:lnSpc>
                <a:spcPts val="1650"/>
              </a:lnSpc>
              <a:spcBef>
                <a:spcPts val="750"/>
              </a:spcBef>
              <a:spcAft>
                <a:spcPts val="600"/>
              </a:spcAft>
              <a:buFont typeface="Arial" panose="020B0604020202020204" pitchFamily="34" charset="0"/>
              <a:buChar char="•"/>
            </a:pPr>
            <a:r>
              <a:rPr lang="en-GB" b="1" i="0" dirty="0">
                <a:solidFill>
                  <a:srgbClr val="001D35"/>
                </a:solidFill>
                <a:effectLst/>
                <a:latin typeface="Google Sans"/>
              </a:rPr>
              <a:t>Victory over Mara</a:t>
            </a:r>
            <a:r>
              <a:rPr lang="en-GB" b="0" i="0" dirty="0">
                <a:solidFill>
                  <a:srgbClr val="001D35"/>
                </a:solidFill>
                <a:effectLst/>
                <a:latin typeface="Google Sans"/>
              </a:rPr>
              <a:t>: The Buddha overcame the Maras/temptations.</a:t>
            </a:r>
          </a:p>
          <a:p>
            <a:pPr algn="l">
              <a:lnSpc>
                <a:spcPts val="1650"/>
              </a:lnSpc>
              <a:spcBef>
                <a:spcPts val="750"/>
              </a:spcBef>
              <a:spcAft>
                <a:spcPts val="600"/>
              </a:spcAft>
              <a:buFont typeface="Arial" panose="020B0604020202020204" pitchFamily="34" charset="0"/>
              <a:buChar char="•"/>
            </a:pPr>
            <a:r>
              <a:rPr lang="en-GB" b="1" i="0" dirty="0">
                <a:solidFill>
                  <a:srgbClr val="001D35"/>
                </a:solidFill>
                <a:effectLst/>
                <a:latin typeface="Google Sans"/>
              </a:rPr>
              <a:t>Enlightenment</a:t>
            </a:r>
            <a:r>
              <a:rPr lang="en-GB" b="0" i="0" dirty="0">
                <a:solidFill>
                  <a:srgbClr val="001D35"/>
                </a:solidFill>
                <a:effectLst/>
                <a:latin typeface="Google Sans"/>
              </a:rPr>
              <a:t>: The Buddha became enlightened under the bodhi tree.</a:t>
            </a:r>
          </a:p>
          <a:p>
            <a:pPr algn="l">
              <a:lnSpc>
                <a:spcPts val="1650"/>
              </a:lnSpc>
              <a:spcBef>
                <a:spcPts val="750"/>
              </a:spcBef>
              <a:spcAft>
                <a:spcPts val="600"/>
              </a:spcAft>
              <a:buFont typeface="Arial" panose="020B0604020202020204" pitchFamily="34" charset="0"/>
              <a:buChar char="•"/>
            </a:pPr>
            <a:r>
              <a:rPr lang="en-GB" b="1" i="0" dirty="0">
                <a:solidFill>
                  <a:srgbClr val="001D35"/>
                </a:solidFill>
                <a:effectLst/>
                <a:latin typeface="Google Sans"/>
              </a:rPr>
              <a:t>Turning the wheel of dharma</a:t>
            </a:r>
            <a:r>
              <a:rPr lang="en-GB" b="0" i="0" dirty="0">
                <a:solidFill>
                  <a:srgbClr val="001D35"/>
                </a:solidFill>
                <a:effectLst/>
                <a:latin typeface="Google Sans"/>
              </a:rPr>
              <a:t>: The Buddha turned the wheel of dharma.</a:t>
            </a:r>
          </a:p>
          <a:p>
            <a:pPr algn="l" fontAlgn="ctr">
              <a:lnSpc>
                <a:spcPts val="1650"/>
              </a:lnSpc>
              <a:spcBef>
                <a:spcPts val="750"/>
              </a:spcBef>
              <a:spcAft>
                <a:spcPts val="1500"/>
              </a:spcAft>
              <a:buFont typeface="Arial" panose="020B0604020202020204" pitchFamily="34" charset="0"/>
              <a:buChar char="•"/>
            </a:pPr>
            <a:r>
              <a:rPr lang="en-GB" b="1" i="0" dirty="0">
                <a:solidFill>
                  <a:srgbClr val="001D35"/>
                </a:solidFill>
                <a:effectLst/>
                <a:latin typeface="Google Sans"/>
              </a:rPr>
              <a:t>Parinirvana</a:t>
            </a:r>
            <a:r>
              <a:rPr lang="en-GB" b="0" i="0" dirty="0">
                <a:solidFill>
                  <a:srgbClr val="001D35"/>
                </a:solidFill>
                <a:effectLst/>
                <a:latin typeface="Google Sans"/>
              </a:rPr>
              <a:t>: The Buddha passed into Parinirvana. </a:t>
            </a:r>
          </a:p>
          <a:p>
            <a:pPr algn="l" fontAlgn="ctr">
              <a:lnSpc>
                <a:spcPts val="1650"/>
              </a:lnSpc>
              <a:spcBef>
                <a:spcPts val="750"/>
              </a:spcBef>
              <a:spcAft>
                <a:spcPts val="1500"/>
              </a:spcAft>
              <a:buFont typeface="Arial" panose="020B0604020202020204" pitchFamily="34" charset="0"/>
              <a:buChar char="•"/>
            </a:pPr>
            <a:endParaRPr lang="en-GB" b="0" i="0" dirty="0">
              <a:solidFill>
                <a:srgbClr val="001D35"/>
              </a:solidFill>
              <a:effectLst/>
              <a:latin typeface="Google Sans"/>
            </a:endParaRPr>
          </a:p>
          <a:p>
            <a:pPr algn="l">
              <a:spcBef>
                <a:spcPts val="750"/>
              </a:spcBef>
              <a:spcAft>
                <a:spcPts val="1500"/>
              </a:spcAft>
            </a:pPr>
            <a:r>
              <a:rPr lang="en-GB" b="0" i="0" dirty="0">
                <a:solidFill>
                  <a:srgbClr val="001D35"/>
                </a:solidFill>
                <a:effectLst/>
                <a:latin typeface="Google Sans"/>
              </a:rPr>
              <a:t>The Buddha's deeds are said to teach that anyone can attain enlightenment, regardless of their birth. For example, his departure from his family and palace, and his passing into Parinirvana, are said to teach his disciples about impermanence and renunciation. </a:t>
            </a:r>
          </a:p>
          <a:p>
            <a:pPr algn="l">
              <a:spcBef>
                <a:spcPts val="750"/>
              </a:spcBef>
              <a:spcAft>
                <a:spcPts val="1500"/>
              </a:spcAft>
            </a:pPr>
            <a:r>
              <a:rPr lang="en-GB" b="0" i="0" dirty="0">
                <a:solidFill>
                  <a:srgbClr val="001D35"/>
                </a:solidFill>
                <a:effectLst/>
                <a:latin typeface="Google Sans"/>
              </a:rPr>
              <a:t>Basically, the 12 deeds are there to show us that all the things one wishes for in a lifetime are actually devoid of genuine happiness and only lead to more suffering. One could compare it to the life of a handsome, talented celebrity today, with 1 million followers on Instagram, but continually trying to improve their social media profile!</a:t>
            </a:r>
          </a:p>
          <a:p>
            <a:pPr marL="0" lvl="0" indent="0">
              <a:buFont typeface="Arial" panose="020B0604020202020204" pitchFamily="34" charset="0"/>
              <a:buNone/>
            </a:pPr>
            <a:endParaRPr lang="en-GB" dirty="0">
              <a:latin typeface="Arial" pitchFamily="34"/>
            </a:endParaRPr>
          </a:p>
          <a:p>
            <a:pPr marL="0" lvl="0" indent="0">
              <a:buFont typeface="Arial" panose="020B0604020202020204" pitchFamily="34" charset="0"/>
              <a:buNone/>
            </a:pPr>
            <a:r>
              <a:rPr lang="en-GB" dirty="0">
                <a:latin typeface="Arial" pitchFamily="34"/>
              </a:rPr>
              <a:t>Artisan emanation body:  will appear to help sentient beings – an artist,  a writer</a:t>
            </a:r>
          </a:p>
          <a:p>
            <a:pPr marL="0" lvl="0" indent="0">
              <a:buFont typeface="Arial" panose="020B0604020202020204" pitchFamily="34" charset="0"/>
              <a:buNone/>
            </a:pPr>
            <a:endParaRPr lang="en-GB" dirty="0">
              <a:latin typeface="Arial" pitchFamily="34"/>
            </a:endParaRPr>
          </a:p>
          <a:p>
            <a:pPr marL="0" lvl="0" indent="0">
              <a:buFont typeface="Arial" panose="020B0604020202020204" pitchFamily="34" charset="0"/>
              <a:buNone/>
            </a:pPr>
            <a:r>
              <a:rPr lang="en-GB" dirty="0">
                <a:latin typeface="Arial" pitchFamily="34"/>
              </a:rPr>
              <a:t>Incarnation emanation body – Tulkus, HH Dalai Lama, or even manifesting as a bird, a rock, a tree, if it will help sentient beings who have just a little dust in their eyes. Any event that moves the mind towards the truth of reality may have the intervention of a </a:t>
            </a:r>
            <a:r>
              <a:rPr lang="en-GB" dirty="0" err="1">
                <a:latin typeface="Arial" pitchFamily="34"/>
              </a:rPr>
              <a:t>Nrmanakaya</a:t>
            </a:r>
            <a:r>
              <a:rPr lang="en-GB" dirty="0">
                <a:latin typeface="Arial" pitchFamily="34"/>
              </a:rPr>
              <a:t>.</a:t>
            </a:r>
          </a:p>
        </p:txBody>
      </p:sp>
      <p:sp>
        <p:nvSpPr>
          <p:cNvPr id="4" name="Slide Number Placeholder 3">
            <a:extLst>
              <a:ext uri="{FF2B5EF4-FFF2-40B4-BE49-F238E27FC236}">
                <a16:creationId xmlns:a16="http://schemas.microsoft.com/office/drawing/2014/main" id="{07D7FDD7-CB0D-88DA-4AFF-7968393AA24B}"/>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3FB637C-D368-4C12-ABE2-05976E0F4573}" type="slidenum">
              <a:t>3</a:t>
            </a:fld>
            <a:endParaRPr lang="en-GB" sz="1200" b="0" i="0" u="none" strike="noStrike" kern="1200" cap="none" spc="0" baseline="0">
              <a:solidFill>
                <a:srgbClr val="000000"/>
              </a:solidFill>
              <a:uFillTx/>
              <a:latin typeface="Times New Roman" pitchFamily="18"/>
              <a:cs typeface="Times New Roman" pitchFamily="18"/>
            </a:endParaRPr>
          </a:p>
        </p:txBody>
      </p:sp>
    </p:spTree>
    <p:extLst>
      <p:ext uri="{BB962C8B-B14F-4D97-AF65-F5344CB8AC3E}">
        <p14:creationId xmlns:p14="http://schemas.microsoft.com/office/powerpoint/2010/main" val="573743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F0F8BD-86A8-577F-AEF0-49566E77EE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48896A-A77A-5A30-9B89-A4B1251E90BA}"/>
              </a:ext>
            </a:extLst>
          </p:cNvPr>
          <p:cNvSpPr>
            <a:spLocks noGrp="1" noRot="1" noChangeAspect="1"/>
          </p:cNvSpPr>
          <p:nvPr>
            <p:ph type="sldImg"/>
          </p:nvPr>
        </p:nvSpPr>
        <p:spPr>
          <a:xfrm>
            <a:off x="685800" y="1143000"/>
            <a:ext cx="5486400" cy="3086100"/>
          </a:xfrm>
          <a:ln w="12701">
            <a:solidFill>
              <a:srgbClr val="000000"/>
            </a:solidFill>
            <a:prstDash val="solid"/>
            <a:miter/>
          </a:ln>
        </p:spPr>
      </p:sp>
      <p:sp>
        <p:nvSpPr>
          <p:cNvPr id="3" name="Notes Placeholder 2">
            <a:extLst>
              <a:ext uri="{FF2B5EF4-FFF2-40B4-BE49-F238E27FC236}">
                <a16:creationId xmlns:a16="http://schemas.microsoft.com/office/drawing/2014/main" id="{C9DBD958-7C47-197B-E2D1-725F0518FF0C}"/>
              </a:ext>
            </a:extLst>
          </p:cNvPr>
          <p:cNvSpPr txBox="1">
            <a:spLocks noGrp="1"/>
          </p:cNvSpPr>
          <p:nvPr>
            <p:ph type="body" sz="quarter" idx="1"/>
          </p:nvPr>
        </p:nvSpPr>
        <p:spPr/>
        <p:txBody>
          <a:bodyPr/>
          <a:lstStyle/>
          <a:p>
            <a:pPr algn="l" fontAlgn="ctr">
              <a:lnSpc>
                <a:spcPts val="1650"/>
              </a:lnSpc>
              <a:spcBef>
                <a:spcPts val="750"/>
              </a:spcBef>
              <a:spcAft>
                <a:spcPts val="1500"/>
              </a:spcAft>
              <a:buFont typeface="Arial" panose="020B0604020202020204" pitchFamily="34" charset="0"/>
              <a:buNone/>
            </a:pPr>
            <a:r>
              <a:rPr lang="en-GB" b="1" i="0" dirty="0">
                <a:solidFill>
                  <a:srgbClr val="001D35"/>
                </a:solidFill>
                <a:effectLst/>
                <a:latin typeface="Google Sans"/>
              </a:rPr>
              <a:t>The third aspect is the link between openness and understanding/clarity of a situation – Sambhogakaya that bridges the gap between dharmakaya and nirmanakaya and joins them together. This is a realistic way of looking at things. Usually though we start with dharmakaya, then sambhogakaya and then nirmanakaya. </a:t>
            </a:r>
          </a:p>
          <a:p>
            <a:pPr algn="l" fontAlgn="ctr">
              <a:lnSpc>
                <a:spcPts val="1650"/>
              </a:lnSpc>
              <a:spcBef>
                <a:spcPts val="750"/>
              </a:spcBef>
              <a:spcAft>
                <a:spcPts val="1500"/>
              </a:spcAft>
              <a:buFont typeface="Arial" panose="020B0604020202020204" pitchFamily="34" charset="0"/>
              <a:buNone/>
            </a:pPr>
            <a:endParaRPr lang="en-GB" b="1" i="0" dirty="0">
              <a:solidFill>
                <a:srgbClr val="001D35"/>
              </a:solidFill>
              <a:effectLst/>
              <a:latin typeface="Google Sans"/>
            </a:endParaRPr>
          </a:p>
          <a:p>
            <a:pPr algn="l">
              <a:lnSpc>
                <a:spcPts val="2850"/>
              </a:lnSpc>
            </a:pPr>
            <a:r>
              <a:rPr lang="en-GB" b="1" i="0" dirty="0" err="1">
                <a:solidFill>
                  <a:srgbClr val="BD1F17"/>
                </a:solidFill>
                <a:effectLst/>
                <a:latin typeface="Quattrocento Sans" panose="020B0502050000020003" pitchFamily="34" charset="0"/>
              </a:rPr>
              <a:t>Rupakaya</a:t>
            </a:r>
            <a:r>
              <a:rPr lang="en-GB" b="1" i="0" dirty="0">
                <a:solidFill>
                  <a:srgbClr val="BD1F17"/>
                </a:solidFill>
                <a:effectLst/>
                <a:latin typeface="Quattrocento Sans" panose="020B0502050000020003" pitchFamily="34" charset="0"/>
              </a:rPr>
              <a:t> (</a:t>
            </a:r>
            <a:r>
              <a:rPr lang="en-GB" b="1" i="0" dirty="0" err="1">
                <a:solidFill>
                  <a:srgbClr val="BD1F17"/>
                </a:solidFill>
                <a:effectLst/>
                <a:latin typeface="Quattrocento Sans" panose="020B0502050000020003" pitchFamily="34" charset="0"/>
              </a:rPr>
              <a:t>Skt</a:t>
            </a:r>
            <a:r>
              <a:rPr lang="en-GB" b="1" i="0" dirty="0">
                <a:solidFill>
                  <a:srgbClr val="BD1F17"/>
                </a:solidFill>
                <a:effectLst/>
                <a:latin typeface="Quattrocento Sans" panose="020B0502050000020003" pitchFamily="34" charset="0"/>
              </a:rPr>
              <a:t>)</a:t>
            </a:r>
          </a:p>
          <a:p>
            <a:r>
              <a:rPr lang="en-GB" b="1" dirty="0">
                <a:effectLst/>
              </a:rPr>
              <a:t>form body; </a:t>
            </a:r>
            <a:r>
              <a:rPr lang="en-GB" b="1" dirty="0" err="1">
                <a:effectLst/>
              </a:rPr>
              <a:t>zug</a:t>
            </a:r>
            <a:r>
              <a:rPr lang="en-GB" b="1" dirty="0">
                <a:effectLst/>
              </a:rPr>
              <a:t> </a:t>
            </a:r>
            <a:r>
              <a:rPr lang="en-GB" b="1" dirty="0" err="1">
                <a:effectLst/>
              </a:rPr>
              <a:t>ku</a:t>
            </a:r>
            <a:r>
              <a:rPr lang="en-GB" b="1" dirty="0">
                <a:effectLst/>
              </a:rPr>
              <a:t> (Tib); </a:t>
            </a:r>
            <a:r>
              <a:rPr lang="en-GB" b="1" dirty="0" err="1">
                <a:effectLst/>
              </a:rPr>
              <a:t>gzugs</a:t>
            </a:r>
            <a:r>
              <a:rPr lang="en-GB" b="1" dirty="0">
                <a:effectLst/>
              </a:rPr>
              <a:t> </a:t>
            </a:r>
            <a:r>
              <a:rPr lang="en-GB" b="1" dirty="0" err="1">
                <a:effectLst/>
              </a:rPr>
              <a:t>sku</a:t>
            </a:r>
            <a:r>
              <a:rPr lang="en-GB" b="1" dirty="0">
                <a:effectLst/>
              </a:rPr>
              <a:t> (</a:t>
            </a:r>
            <a:r>
              <a:rPr lang="en-GB" b="1" dirty="0" err="1">
                <a:effectLst/>
              </a:rPr>
              <a:t>Wyl</a:t>
            </a:r>
            <a:r>
              <a:rPr lang="en-GB" b="1" dirty="0">
                <a:effectLst/>
              </a:rPr>
              <a:t>)</a:t>
            </a:r>
          </a:p>
          <a:p>
            <a:pPr>
              <a:spcAft>
                <a:spcPts val="1500"/>
              </a:spcAft>
            </a:pPr>
            <a:r>
              <a:rPr lang="en-GB" dirty="0">
                <a:effectLst/>
              </a:rPr>
              <a:t>The form body of a fully enlightened being; the result of the complete and perfect accumulation of merit. It has two aspects: </a:t>
            </a:r>
          </a:p>
          <a:p>
            <a:pPr>
              <a:spcAft>
                <a:spcPts val="1500"/>
              </a:spcAft>
            </a:pPr>
            <a:r>
              <a:rPr lang="en-GB" i="1" u="none" strike="noStrike" dirty="0">
                <a:solidFill>
                  <a:schemeClr val="tx1"/>
                </a:solidFill>
                <a:effectLst/>
                <a:hlinkClick r:id="rId3">
                  <a:extLst>
                    <a:ext uri="{A12FA001-AC4F-418D-AE19-62706E023703}">
                      <ahyp:hlinkClr xmlns:ahyp="http://schemas.microsoft.com/office/drawing/2018/hyperlinkcolor" val="tx"/>
                    </a:ext>
                  </a:extLst>
                </a:hlinkClick>
              </a:rPr>
              <a:t>sambhogakaya</a:t>
            </a:r>
            <a:r>
              <a:rPr lang="en-GB" dirty="0">
                <a:solidFill>
                  <a:schemeClr val="tx1"/>
                </a:solidFill>
                <a:effectLst/>
              </a:rPr>
              <a:t> (enjoyment body), in which the enlightened mind appears in order to benefit highly realized bodhisattvas, and </a:t>
            </a:r>
          </a:p>
          <a:p>
            <a:pPr>
              <a:spcAft>
                <a:spcPts val="1500"/>
              </a:spcAft>
            </a:pPr>
            <a:r>
              <a:rPr lang="en-GB" i="1" u="none" strike="noStrike" dirty="0">
                <a:solidFill>
                  <a:schemeClr val="tx1"/>
                </a:solidFill>
                <a:effectLst/>
                <a:hlinkClick r:id="rId4">
                  <a:extLst>
                    <a:ext uri="{A12FA001-AC4F-418D-AE19-62706E023703}">
                      <ahyp:hlinkClr xmlns:ahyp="http://schemas.microsoft.com/office/drawing/2018/hyperlinkcolor" val="tx"/>
                    </a:ext>
                  </a:extLst>
                </a:hlinkClick>
              </a:rPr>
              <a:t>nirmanakaya</a:t>
            </a:r>
            <a:r>
              <a:rPr lang="en-GB" dirty="0">
                <a:solidFill>
                  <a:schemeClr val="tx1"/>
                </a:solidFill>
                <a:effectLst/>
              </a:rPr>
              <a:t> (emanation body), in which the enlightened mind appears in a form that can benefit ordinary beings.</a:t>
            </a:r>
          </a:p>
          <a:p>
            <a:pPr>
              <a:spcAft>
                <a:spcPts val="1500"/>
              </a:spcAft>
            </a:pPr>
            <a:endParaRPr lang="en-GB" dirty="0">
              <a:solidFill>
                <a:schemeClr val="tx1"/>
              </a:solidFill>
              <a:effectLst/>
            </a:endParaRPr>
          </a:p>
          <a:p>
            <a:pPr>
              <a:spcAft>
                <a:spcPts val="1500"/>
              </a:spcAft>
            </a:pPr>
            <a:r>
              <a:rPr lang="en-GB" dirty="0">
                <a:effectLst/>
                <a:latin typeface="Arial" pitchFamily="34"/>
              </a:rPr>
              <a:t>Deities such as this figure of White Tara,  the deity of long life, are sambhogakaya</a:t>
            </a:r>
          </a:p>
          <a:p>
            <a:pPr>
              <a:spcAft>
                <a:spcPts val="1500"/>
              </a:spcAft>
            </a:pPr>
            <a:r>
              <a:rPr lang="en-GB" dirty="0">
                <a:effectLst/>
                <a:latin typeface="Arial" pitchFamily="34"/>
              </a:rPr>
              <a:t>Having achieved the Nature mind when we later actualise the Enjoyment body, we will be like a wealthy monarch who can protect all beings in the land.</a:t>
            </a:r>
          </a:p>
          <a:p>
            <a:pPr>
              <a:spcAft>
                <a:spcPts val="1500"/>
              </a:spcAft>
            </a:pPr>
            <a:endParaRPr lang="en-GB" dirty="0">
              <a:effectLst/>
              <a:latin typeface="Arial" pitchFamily="34"/>
            </a:endParaRPr>
          </a:p>
          <a:p>
            <a:pPr>
              <a:spcAft>
                <a:spcPts val="1500"/>
              </a:spcAft>
            </a:pPr>
            <a:r>
              <a:rPr lang="en-GB" b="1" dirty="0">
                <a:effectLst/>
                <a:latin typeface="Arial" pitchFamily="34"/>
              </a:rPr>
              <a:t>Definite Abode</a:t>
            </a:r>
            <a:r>
              <a:rPr lang="en-GB" dirty="0">
                <a:effectLst/>
                <a:latin typeface="Arial" pitchFamily="34"/>
              </a:rPr>
              <a:t>: </a:t>
            </a:r>
            <a:r>
              <a:rPr lang="en-GB" dirty="0" err="1">
                <a:effectLst/>
                <a:latin typeface="Arial" pitchFamily="34"/>
              </a:rPr>
              <a:t>Akanista</a:t>
            </a:r>
            <a:r>
              <a:rPr lang="en-GB" dirty="0">
                <a:effectLst/>
                <a:latin typeface="Arial" pitchFamily="34"/>
              </a:rPr>
              <a:t> pure realm is the highest pure abode. There are many. This is where the Enjoyment body teaches the Arya bodhisattvas  ( the </a:t>
            </a:r>
            <a:r>
              <a:rPr lang="en-GB" b="1" dirty="0">
                <a:effectLst/>
                <a:latin typeface="Arial" pitchFamily="34"/>
              </a:rPr>
              <a:t>definite retinue)</a:t>
            </a:r>
            <a:r>
              <a:rPr lang="en-GB" dirty="0">
                <a:effectLst/>
                <a:latin typeface="Arial" pitchFamily="34"/>
              </a:rPr>
              <a:t>. </a:t>
            </a:r>
          </a:p>
          <a:p>
            <a:pPr>
              <a:spcAft>
                <a:spcPts val="1500"/>
              </a:spcAft>
            </a:pPr>
            <a:r>
              <a:rPr lang="en-GB" b="1" dirty="0">
                <a:effectLst/>
                <a:latin typeface="Arial" pitchFamily="34"/>
              </a:rPr>
              <a:t>Definite Body</a:t>
            </a:r>
            <a:r>
              <a:rPr lang="en-GB" dirty="0">
                <a:effectLst/>
                <a:latin typeface="Arial" pitchFamily="34"/>
              </a:rPr>
              <a:t>: They carry marks and signs of a perfect being such as </a:t>
            </a:r>
            <a:r>
              <a:rPr lang="en-GB" b="0" i="0" dirty="0">
                <a:solidFill>
                  <a:srgbClr val="1F1F1F"/>
                </a:solidFill>
                <a:effectLst/>
                <a:latin typeface="Google Sans"/>
              </a:rPr>
              <a:t>the mark of a dharma wheels on the soles of his feet; long fingers and toes; a large, lion- like torso; sensitive taste buds; white, evenly spaced teeth; a long tongue; etc.</a:t>
            </a:r>
          </a:p>
          <a:p>
            <a:pPr>
              <a:spcAft>
                <a:spcPts val="1500"/>
              </a:spcAft>
            </a:pPr>
            <a:endParaRPr lang="en-GB" b="0" i="0" dirty="0">
              <a:solidFill>
                <a:srgbClr val="1F1F1F"/>
              </a:solidFill>
              <a:effectLst/>
              <a:latin typeface="Google Sans"/>
            </a:endParaRPr>
          </a:p>
          <a:p>
            <a:pPr>
              <a:spcAft>
                <a:spcPts val="1500"/>
              </a:spcAft>
            </a:pPr>
            <a:r>
              <a:rPr lang="en-GB" b="1" i="0" dirty="0">
                <a:solidFill>
                  <a:srgbClr val="1F1F1F"/>
                </a:solidFill>
                <a:effectLst/>
                <a:latin typeface="Google Sans"/>
              </a:rPr>
              <a:t>Definite teachings</a:t>
            </a:r>
            <a:r>
              <a:rPr lang="en-GB" b="0" i="0" dirty="0">
                <a:solidFill>
                  <a:srgbClr val="1F1F1F"/>
                </a:solidFill>
                <a:effectLst/>
                <a:latin typeface="Google Sans"/>
              </a:rPr>
              <a:t>: They teach both Wisdom and Bodhicitta found only in the Mahayana teachings</a:t>
            </a:r>
          </a:p>
          <a:p>
            <a:pPr>
              <a:spcAft>
                <a:spcPts val="1500"/>
              </a:spcAft>
            </a:pPr>
            <a:endParaRPr lang="en-GB" b="0" i="0" dirty="0">
              <a:solidFill>
                <a:srgbClr val="1F1F1F"/>
              </a:solidFill>
              <a:effectLst/>
              <a:latin typeface="Google Sans"/>
            </a:endParaRPr>
          </a:p>
          <a:p>
            <a:pPr>
              <a:spcAft>
                <a:spcPts val="1500"/>
              </a:spcAft>
            </a:pPr>
            <a:r>
              <a:rPr lang="en-GB" b="1" i="0" dirty="0">
                <a:solidFill>
                  <a:srgbClr val="1F1F1F"/>
                </a:solidFill>
                <a:effectLst/>
                <a:latin typeface="Google Sans"/>
              </a:rPr>
              <a:t>Definite Time</a:t>
            </a:r>
            <a:r>
              <a:rPr lang="en-GB" b="0" i="0" dirty="0">
                <a:solidFill>
                  <a:srgbClr val="1F1F1F"/>
                </a:solidFill>
                <a:effectLst/>
                <a:latin typeface="Google Sans"/>
              </a:rPr>
              <a:t>: They will abide until samsara ends. They have taken the bodhisattva vows as referred to when we pray to remain until all sentient beings are liberated from samsara.</a:t>
            </a:r>
          </a:p>
          <a:p>
            <a:pPr>
              <a:spcAft>
                <a:spcPts val="1500"/>
              </a:spcAft>
            </a:pPr>
            <a:endParaRPr lang="en-GB" dirty="0">
              <a:latin typeface="Arial" pitchFamily="34"/>
            </a:endParaRPr>
          </a:p>
        </p:txBody>
      </p:sp>
      <p:sp>
        <p:nvSpPr>
          <p:cNvPr id="4" name="Slide Number Placeholder 3">
            <a:extLst>
              <a:ext uri="{FF2B5EF4-FFF2-40B4-BE49-F238E27FC236}">
                <a16:creationId xmlns:a16="http://schemas.microsoft.com/office/drawing/2014/main" id="{1D2699C6-A9BC-09F7-DC93-B52C37A126BE}"/>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3FB637C-D368-4C12-ABE2-05976E0F4573}" type="slidenum">
              <a:t>4</a:t>
            </a:fld>
            <a:endParaRPr lang="en-GB" sz="1200" b="0" i="0" u="none" strike="noStrike" kern="1200" cap="none" spc="0" baseline="0">
              <a:solidFill>
                <a:srgbClr val="000000"/>
              </a:solidFill>
              <a:uFillTx/>
              <a:latin typeface="Times New Roman" pitchFamily="18"/>
              <a:cs typeface="Times New Roman" pitchFamily="18"/>
            </a:endParaRPr>
          </a:p>
        </p:txBody>
      </p:sp>
    </p:spTree>
    <p:extLst>
      <p:ext uri="{BB962C8B-B14F-4D97-AF65-F5344CB8AC3E}">
        <p14:creationId xmlns:p14="http://schemas.microsoft.com/office/powerpoint/2010/main" val="42138757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18D4B0-9BF5-4E57-9B82-EC9D0CABE9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94A105-24DC-8636-2318-8E343485A96E}"/>
              </a:ext>
            </a:extLst>
          </p:cNvPr>
          <p:cNvSpPr>
            <a:spLocks noGrp="1" noRot="1" noChangeAspect="1"/>
          </p:cNvSpPr>
          <p:nvPr>
            <p:ph type="sldImg"/>
          </p:nvPr>
        </p:nvSpPr>
        <p:spPr>
          <a:xfrm>
            <a:off x="685800" y="1143000"/>
            <a:ext cx="5486400" cy="3086100"/>
          </a:xfrm>
          <a:ln w="12701">
            <a:solidFill>
              <a:srgbClr val="000000"/>
            </a:solidFill>
            <a:prstDash val="solid"/>
            <a:miter/>
          </a:ln>
        </p:spPr>
      </p:sp>
      <p:sp>
        <p:nvSpPr>
          <p:cNvPr id="3" name="Notes Placeholder 2">
            <a:extLst>
              <a:ext uri="{FF2B5EF4-FFF2-40B4-BE49-F238E27FC236}">
                <a16:creationId xmlns:a16="http://schemas.microsoft.com/office/drawing/2014/main" id="{68C284AF-3164-1440-3997-0F384675ECCB}"/>
              </a:ext>
            </a:extLst>
          </p:cNvPr>
          <p:cNvSpPr txBox="1">
            <a:spLocks noGrp="1"/>
          </p:cNvSpPr>
          <p:nvPr>
            <p:ph type="body" sz="quarter" idx="1"/>
          </p:nvPr>
        </p:nvSpPr>
        <p:spPr/>
        <p:txBody>
          <a:bodyPr/>
          <a:lstStyle/>
          <a:p>
            <a:pPr lvl="0"/>
            <a:r>
              <a:rPr lang="en-GB" b="1" dirty="0">
                <a:latin typeface="Arial" pitchFamily="34"/>
              </a:rPr>
              <a:t>The fourth state or aspect of mind is the </a:t>
            </a:r>
            <a:r>
              <a:rPr lang="en-GB" b="1" dirty="0" err="1">
                <a:latin typeface="Arial" pitchFamily="34"/>
              </a:rPr>
              <a:t>Suabhavikakaya</a:t>
            </a:r>
            <a:r>
              <a:rPr lang="en-GB" b="1" dirty="0">
                <a:latin typeface="Arial" pitchFamily="34"/>
              </a:rPr>
              <a:t> – it’s the whole thing – the total experience.</a:t>
            </a:r>
          </a:p>
          <a:p>
            <a:pPr lvl="0"/>
            <a:r>
              <a:rPr lang="en-GB" b="1" dirty="0">
                <a:latin typeface="Arial" pitchFamily="34"/>
              </a:rPr>
              <a:t>When we begin to meet and object with our mind and grasp it and realise the link between the three kayas then that is </a:t>
            </a:r>
            <a:r>
              <a:rPr lang="en-GB" b="1" dirty="0" err="1">
                <a:latin typeface="Arial" pitchFamily="34"/>
              </a:rPr>
              <a:t>soabhavikakaya</a:t>
            </a:r>
            <a:endParaRPr lang="en-GB" b="1" dirty="0">
              <a:latin typeface="Arial" pitchFamily="34"/>
            </a:endParaRPr>
          </a:p>
          <a:p>
            <a:pPr lvl="0"/>
            <a:r>
              <a:rPr lang="en-GB" b="1" dirty="0">
                <a:latin typeface="Arial" pitchFamily="34"/>
              </a:rPr>
              <a:t>A state of mind that transcends birth, cessation and dwelling . Simply existing and being. </a:t>
            </a:r>
          </a:p>
          <a:p>
            <a:pPr lvl="0"/>
            <a:endParaRPr lang="en-GB" b="1" dirty="0">
              <a:latin typeface="Arial" pitchFamily="34"/>
            </a:endParaRPr>
          </a:p>
          <a:p>
            <a:pPr marL="0" lvl="0" indent="0">
              <a:buFont typeface="Arial" panose="020B0604020202020204" pitchFamily="34" charset="0"/>
              <a:buNone/>
            </a:pPr>
            <a:r>
              <a:rPr lang="en-GB" dirty="0">
                <a:latin typeface="Arial" pitchFamily="34"/>
              </a:rPr>
              <a:t>A final state endowed with two purities - nirvana</a:t>
            </a:r>
          </a:p>
          <a:p>
            <a:pPr marL="0" lvl="0" indent="0">
              <a:buFont typeface="Arial" panose="020B0604020202020204" pitchFamily="34" charset="0"/>
              <a:buNone/>
            </a:pPr>
            <a:endParaRPr lang="en-GB" dirty="0">
              <a:latin typeface="Arial" pitchFamily="34"/>
            </a:endParaRPr>
          </a:p>
          <a:p>
            <a:pPr marL="0" lvl="0" indent="0">
              <a:buFont typeface="Arial" panose="020B0604020202020204" pitchFamily="34" charset="0"/>
              <a:buNone/>
            </a:pPr>
            <a:r>
              <a:rPr lang="en-GB" dirty="0">
                <a:latin typeface="Arial" pitchFamily="34"/>
              </a:rPr>
              <a:t>Sometimes simply called the Nature Body</a:t>
            </a:r>
          </a:p>
          <a:p>
            <a:pPr algn="l">
              <a:lnSpc>
                <a:spcPts val="2850"/>
              </a:lnSpc>
            </a:pPr>
            <a:r>
              <a:rPr lang="en-GB" b="0" i="0" dirty="0">
                <a:solidFill>
                  <a:srgbClr val="333333"/>
                </a:solidFill>
                <a:effectLst/>
                <a:latin typeface="Quattrocento Sans" panose="020F0502020204030204" pitchFamily="34" charset="0"/>
              </a:rPr>
              <a:t>The essential purity of the mind that is the </a:t>
            </a:r>
            <a:r>
              <a:rPr lang="en-GB" b="0" i="0" u="none" strike="noStrike" dirty="0">
                <a:solidFill>
                  <a:srgbClr val="BD1F17"/>
                </a:solidFill>
                <a:effectLst/>
                <a:latin typeface="Quattrocento Sans" panose="020F0502020204030204" pitchFamily="34" charset="0"/>
                <a:hlinkClick r:id="rId3"/>
              </a:rPr>
              <a:t>dharmakaya</a:t>
            </a:r>
            <a:r>
              <a:rPr lang="en-GB" b="0" i="0" dirty="0">
                <a:solidFill>
                  <a:srgbClr val="333333"/>
                </a:solidFill>
                <a:effectLst/>
                <a:latin typeface="Quattrocento Sans" panose="020F0502020204030204" pitchFamily="34" charset="0"/>
              </a:rPr>
              <a:t> (truth body).</a:t>
            </a:r>
            <a:r>
              <a:rPr lang="en-GB" b="1" i="0" dirty="0">
                <a:solidFill>
                  <a:srgbClr val="BD1F17"/>
                </a:solidFill>
                <a:effectLst/>
                <a:latin typeface="Quattrocento Sans" panose="020B0502050000020003" pitchFamily="34" charset="0"/>
              </a:rPr>
              <a:t> </a:t>
            </a:r>
          </a:p>
          <a:p>
            <a:pPr algn="l">
              <a:lnSpc>
                <a:spcPts val="2850"/>
              </a:lnSpc>
            </a:pPr>
            <a:r>
              <a:rPr lang="en-GB" b="0" i="0" dirty="0">
                <a:solidFill>
                  <a:srgbClr val="BD1F17"/>
                </a:solidFill>
                <a:effectLst/>
                <a:latin typeface="Quattrocento Sans" panose="020B0502050000020003" pitchFamily="34" charset="0"/>
              </a:rPr>
              <a:t>When the emptiness of our minds is revealed and becomes the nature dharmakaya, our problems are forever pacified.</a:t>
            </a:r>
          </a:p>
          <a:p>
            <a:pPr algn="l">
              <a:lnSpc>
                <a:spcPts val="2850"/>
              </a:lnSpc>
            </a:pPr>
            <a:endParaRPr lang="en-GB" b="0" i="0" dirty="0">
              <a:solidFill>
                <a:srgbClr val="BD1F17"/>
              </a:solidFill>
              <a:effectLst/>
              <a:latin typeface="Quattrocento Sans" panose="020B0502050000020003" pitchFamily="34" charset="0"/>
            </a:endParaRPr>
          </a:p>
          <a:p>
            <a:pPr algn="l">
              <a:lnSpc>
                <a:spcPts val="2850"/>
              </a:lnSpc>
            </a:pPr>
            <a:r>
              <a:rPr lang="en-GB" b="0" i="0" dirty="0" err="1">
                <a:solidFill>
                  <a:srgbClr val="BD1F17"/>
                </a:solidFill>
                <a:effectLst/>
                <a:latin typeface="Quattrocento Sans" panose="020B0502050000020003" pitchFamily="34" charset="0"/>
              </a:rPr>
              <a:t>Vajradhara</a:t>
            </a:r>
            <a:r>
              <a:rPr lang="en-GB" b="0" i="0" dirty="0">
                <a:solidFill>
                  <a:srgbClr val="BD1F17"/>
                </a:solidFill>
                <a:effectLst/>
                <a:latin typeface="Quattrocento Sans" panose="020B0502050000020003" pitchFamily="34" charset="0"/>
              </a:rPr>
              <a:t> (</a:t>
            </a:r>
            <a:r>
              <a:rPr lang="en-GB" b="0" i="0" dirty="0" err="1">
                <a:solidFill>
                  <a:srgbClr val="BD1F17"/>
                </a:solidFill>
                <a:effectLst/>
                <a:latin typeface="Quattrocento Sans" panose="020B0502050000020003" pitchFamily="34" charset="0"/>
              </a:rPr>
              <a:t>Skt</a:t>
            </a:r>
            <a:r>
              <a:rPr lang="en-GB" b="0" i="0" dirty="0">
                <a:solidFill>
                  <a:srgbClr val="BD1F17"/>
                </a:solidFill>
                <a:effectLst/>
                <a:latin typeface="Quattrocento Sans" panose="020B0502050000020003" pitchFamily="34" charset="0"/>
              </a:rPr>
              <a:t>)</a:t>
            </a:r>
          </a:p>
          <a:p>
            <a:r>
              <a:rPr lang="en-GB" b="0" dirty="0">
                <a:effectLst/>
              </a:rPr>
              <a:t>Dorje Chang (Tib); </a:t>
            </a:r>
            <a:r>
              <a:rPr lang="en-GB" b="0" dirty="0" err="1">
                <a:effectLst/>
              </a:rPr>
              <a:t>rdo</a:t>
            </a:r>
            <a:r>
              <a:rPr lang="en-GB" b="0" dirty="0">
                <a:effectLst/>
              </a:rPr>
              <a:t> </a:t>
            </a:r>
            <a:r>
              <a:rPr lang="en-GB" b="0" dirty="0" err="1">
                <a:effectLst/>
              </a:rPr>
              <a:t>rje</a:t>
            </a:r>
            <a:r>
              <a:rPr lang="en-GB" b="0" dirty="0">
                <a:effectLst/>
              </a:rPr>
              <a:t> ‘</a:t>
            </a:r>
            <a:r>
              <a:rPr lang="en-GB" b="0" dirty="0" err="1">
                <a:effectLst/>
              </a:rPr>
              <a:t>chang</a:t>
            </a:r>
            <a:r>
              <a:rPr lang="en-GB" b="0" dirty="0">
                <a:effectLst/>
              </a:rPr>
              <a:t> (</a:t>
            </a:r>
            <a:r>
              <a:rPr lang="en-GB" b="0" dirty="0" err="1">
                <a:effectLst/>
              </a:rPr>
              <a:t>Wyl</a:t>
            </a:r>
            <a:r>
              <a:rPr lang="en-GB" b="0" dirty="0">
                <a:effectLst/>
              </a:rPr>
              <a:t>)</a:t>
            </a:r>
          </a:p>
          <a:p>
            <a:pPr>
              <a:spcAft>
                <a:spcPts val="1500"/>
              </a:spcAft>
            </a:pPr>
            <a:r>
              <a:rPr lang="en-GB" b="0" dirty="0">
                <a:effectLst/>
              </a:rPr>
              <a:t>Male meditational deity; the form through which Shakyamuni Buddha revealed the teachings of secret mantra.</a:t>
            </a:r>
          </a:p>
          <a:p>
            <a:pPr>
              <a:spcAft>
                <a:spcPts val="1500"/>
              </a:spcAft>
            </a:pPr>
            <a:r>
              <a:rPr lang="en-GB" b="0" dirty="0">
                <a:effectLst/>
              </a:rPr>
              <a:t>The first teacher of Tantra</a:t>
            </a:r>
          </a:p>
          <a:p>
            <a:pPr marL="0" lvl="0" indent="0">
              <a:buFont typeface="Arial" panose="020B0604020202020204" pitchFamily="34" charset="0"/>
              <a:buNone/>
            </a:pPr>
            <a:endParaRPr lang="en-GB" b="0" i="0" dirty="0">
              <a:solidFill>
                <a:srgbClr val="333333"/>
              </a:solidFill>
              <a:effectLst/>
              <a:latin typeface="Quattrocento Sans" panose="020F0502020204030204" pitchFamily="34" charset="0"/>
            </a:endParaRPr>
          </a:p>
          <a:p>
            <a:pPr marL="0" lvl="0" indent="0">
              <a:buFont typeface="Arial" panose="020B0604020202020204" pitchFamily="34" charset="0"/>
              <a:buNone/>
            </a:pPr>
            <a:r>
              <a:rPr lang="en-GB" b="0" i="0" dirty="0">
                <a:solidFill>
                  <a:srgbClr val="202122"/>
                </a:solidFill>
                <a:effectLst/>
                <a:latin typeface="Arial" panose="020B0604020202020204" pitchFamily="34" charset="0"/>
              </a:rPr>
              <a:t>Also known as the First Buddha or the Primordial Buddha.</a:t>
            </a:r>
            <a:r>
              <a:rPr lang="en-GB" b="0" i="0" u="none" strike="noStrike" baseline="30000" dirty="0">
                <a:solidFill>
                  <a:srgbClr val="202122"/>
                </a:solidFill>
                <a:effectLst/>
                <a:latin typeface="Arial" panose="020B0604020202020204" pitchFamily="34" charset="0"/>
              </a:rPr>
              <a:t>  </a:t>
            </a:r>
            <a:r>
              <a:rPr lang="en-GB" b="0" i="0" dirty="0">
                <a:solidFill>
                  <a:srgbClr val="202122"/>
                </a:solidFill>
                <a:effectLst/>
                <a:latin typeface="Arial" panose="020B0604020202020204" pitchFamily="34" charset="0"/>
              </a:rPr>
              <a:t>Another common term for this figure is </a:t>
            </a:r>
            <a:r>
              <a:rPr lang="en-GB" b="0" i="0" u="none" strike="noStrike" dirty="0" err="1">
                <a:solidFill>
                  <a:schemeClr val="tx1"/>
                </a:solidFill>
                <a:effectLst/>
                <a:latin typeface="Arial" panose="020B0604020202020204" pitchFamily="34" charset="0"/>
                <a:hlinkClick r:id="rId4" tooltip="Dharmakāya">
                  <a:extLst>
                    <a:ext uri="{A12FA001-AC4F-418D-AE19-62706E023703}">
                      <ahyp:hlinkClr xmlns:ahyp="http://schemas.microsoft.com/office/drawing/2018/hyperlinkcolor" val="tx"/>
                    </a:ext>
                  </a:extLst>
                </a:hlinkClick>
              </a:rPr>
              <a:t>Dharmakāya</a:t>
            </a:r>
            <a:r>
              <a:rPr lang="en-GB" b="0" i="0" u="none" dirty="0">
                <a:solidFill>
                  <a:srgbClr val="202122"/>
                </a:solidFill>
                <a:effectLst/>
                <a:latin typeface="Arial" panose="020B0604020202020204" pitchFamily="34" charset="0"/>
              </a:rPr>
              <a:t> Buddha.</a:t>
            </a:r>
          </a:p>
          <a:p>
            <a:pPr marL="0" lvl="0" indent="0">
              <a:buFont typeface="Arial" panose="020B0604020202020204" pitchFamily="34" charset="0"/>
              <a:buNone/>
            </a:pPr>
            <a:endParaRPr lang="en-GB" b="0" i="0" u="none" dirty="0">
              <a:solidFill>
                <a:srgbClr val="202122"/>
              </a:solidFill>
              <a:effectLst/>
              <a:latin typeface="Arial" panose="020B0604020202020204" pitchFamily="34" charset="0"/>
            </a:endParaRPr>
          </a:p>
          <a:p>
            <a:pPr marL="0" lvl="0" indent="0">
              <a:buFont typeface="Arial" panose="020B0604020202020204" pitchFamily="34" charset="0"/>
              <a:buNone/>
            </a:pPr>
            <a:endParaRPr lang="en-GB" b="0" i="0" u="none" dirty="0">
              <a:solidFill>
                <a:srgbClr val="333333"/>
              </a:solidFill>
              <a:effectLst/>
              <a:latin typeface="Quattrocento Sans" panose="020F0502020204030204" pitchFamily="34" charset="0"/>
            </a:endParaRPr>
          </a:p>
          <a:p>
            <a:pPr marL="0" lvl="0" indent="0">
              <a:buFont typeface="Arial" panose="020B0604020202020204" pitchFamily="34" charset="0"/>
              <a:buNone/>
            </a:pPr>
            <a:endParaRPr lang="en-GB" dirty="0">
              <a:latin typeface="Arial" pitchFamily="34"/>
            </a:endParaRPr>
          </a:p>
        </p:txBody>
      </p:sp>
      <p:sp>
        <p:nvSpPr>
          <p:cNvPr id="4" name="Slide Number Placeholder 3">
            <a:extLst>
              <a:ext uri="{FF2B5EF4-FFF2-40B4-BE49-F238E27FC236}">
                <a16:creationId xmlns:a16="http://schemas.microsoft.com/office/drawing/2014/main" id="{BBB25189-D1E0-D140-D5D0-39876C352DC5}"/>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3FB637C-D368-4C12-ABE2-05976E0F4573}" type="slidenum">
              <a:t>5</a:t>
            </a:fld>
            <a:endParaRPr lang="en-GB" sz="1200" b="0" i="0" u="none" strike="noStrike" kern="1200" cap="none" spc="0" baseline="0">
              <a:solidFill>
                <a:srgbClr val="000000"/>
              </a:solidFill>
              <a:uFillTx/>
              <a:latin typeface="Times New Roman" pitchFamily="18"/>
              <a:cs typeface="Times New Roman" pitchFamily="18"/>
            </a:endParaRPr>
          </a:p>
        </p:txBody>
      </p:sp>
    </p:spTree>
    <p:extLst>
      <p:ext uri="{BB962C8B-B14F-4D97-AF65-F5344CB8AC3E}">
        <p14:creationId xmlns:p14="http://schemas.microsoft.com/office/powerpoint/2010/main" val="15105730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DAC233-A87A-D1CB-C728-CB83AF80ABBF}"/>
              </a:ext>
            </a:extLst>
          </p:cNvPr>
          <p:cNvSpPr>
            <a:spLocks noGrp="1" noRot="1" noChangeAspect="1"/>
          </p:cNvSpPr>
          <p:nvPr>
            <p:ph type="sldImg"/>
          </p:nvPr>
        </p:nvSpPr>
        <p:spPr>
          <a:xfrm>
            <a:off x="685800" y="1143000"/>
            <a:ext cx="5486400" cy="3086100"/>
          </a:xfrm>
          <a:ln w="12701">
            <a:solidFill>
              <a:srgbClr val="000000"/>
            </a:solidFill>
            <a:prstDash val="solid"/>
            <a:miter/>
          </a:ln>
        </p:spPr>
      </p:sp>
      <p:sp>
        <p:nvSpPr>
          <p:cNvPr id="3" name="Notes Placeholder 2">
            <a:extLst>
              <a:ext uri="{FF2B5EF4-FFF2-40B4-BE49-F238E27FC236}">
                <a16:creationId xmlns:a16="http://schemas.microsoft.com/office/drawing/2014/main" id="{AE8DE9D7-C76B-663F-358F-7B707F11D7CB}"/>
              </a:ext>
            </a:extLst>
          </p:cNvPr>
          <p:cNvSpPr txBox="1">
            <a:spLocks noGrp="1"/>
          </p:cNvSpPr>
          <p:nvPr>
            <p:ph type="body" sz="quarter" idx="1"/>
          </p:nvPr>
        </p:nvSpPr>
        <p:spPr/>
        <p:txBody>
          <a:bodyPr/>
          <a:lstStyle/>
          <a:p>
            <a:pPr marL="0" lvl="0" indent="0">
              <a:lnSpc>
                <a:spcPct val="107000"/>
              </a:lnSpc>
              <a:buFont typeface="Courier New" panose="02070309020205020404" pitchFamily="49" charset="0"/>
              <a:buNone/>
            </a:pPr>
            <a:r>
              <a:rPr lang="en-GB" sz="1200" b="1" dirty="0">
                <a:effectLst/>
                <a:latin typeface="Arial" panose="020B0604020202020204" pitchFamily="34" charset="0"/>
                <a:ea typeface="Arial" panose="020B0604020202020204" pitchFamily="34" charset="0"/>
                <a:cs typeface="Times New Roman" panose="02020603050405020304" pitchFamily="18" charset="0"/>
              </a:rPr>
              <a:t>The four kayas are great protection in that we start to realise how our minds function. Thoughts do not come up they simply emerge. You cannot watch their birth – they are just there. Everything is Nowness – Nature.  This is called </a:t>
            </a:r>
            <a:r>
              <a:rPr lang="en-GB" sz="1200" b="1" dirty="0" err="1">
                <a:effectLst/>
                <a:latin typeface="Arial" panose="020B0604020202020204" pitchFamily="34" charset="0"/>
                <a:ea typeface="Arial" panose="020B0604020202020204" pitchFamily="34" charset="0"/>
                <a:cs typeface="Times New Roman" panose="02020603050405020304" pitchFamily="18" charset="0"/>
              </a:rPr>
              <a:t>shunyata</a:t>
            </a:r>
            <a:r>
              <a:rPr lang="en-GB" sz="1200" b="1" dirty="0">
                <a:effectLst/>
                <a:latin typeface="Arial" panose="020B0604020202020204" pitchFamily="34" charset="0"/>
                <a:ea typeface="Arial" panose="020B0604020202020204" pitchFamily="34" charset="0"/>
                <a:cs typeface="Times New Roman" panose="02020603050405020304" pitchFamily="18" charset="0"/>
              </a:rPr>
              <a:t> protection. – it cuts the solidness of our beliefs. All our thoughts, schemes, ideas are empty. There is nothing to protect.</a:t>
            </a:r>
          </a:p>
          <a:p>
            <a:pPr marL="0" lvl="0" indent="0">
              <a:lnSpc>
                <a:spcPct val="107000"/>
              </a:lnSpc>
              <a:buFont typeface="Courier New" panose="02070309020205020404" pitchFamily="49" charset="0"/>
              <a:buNone/>
            </a:pPr>
            <a:endParaRPr lang="en-GB" sz="1200" b="1"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1200" dirty="0">
                <a:effectLst/>
                <a:latin typeface="Arial" panose="020B0604020202020204" pitchFamily="34" charset="0"/>
                <a:ea typeface="Arial" panose="020B0604020202020204" pitchFamily="34" charset="0"/>
                <a:cs typeface="Times New Roman" panose="02020603050405020304" pitchFamily="18" charset="0"/>
              </a:rPr>
              <a:t>Namaste – I greet the god within you</a:t>
            </a:r>
          </a:p>
          <a:p>
            <a:pPr marL="342900" lvl="0" indent="-342900">
              <a:lnSpc>
                <a:spcPct val="107000"/>
              </a:lnSpc>
              <a:buFont typeface="Courier New" panose="02070309020205020404" pitchFamily="49" charset="0"/>
              <a:buChar char="o"/>
            </a:pPr>
            <a:r>
              <a:rPr lang="en-GB" sz="1200" dirty="0">
                <a:effectLst/>
                <a:latin typeface="Arial" panose="020B0604020202020204" pitchFamily="34" charset="0"/>
                <a:ea typeface="Arial" panose="020B0604020202020204" pitchFamily="34" charset="0"/>
                <a:cs typeface="Times New Roman" panose="02020603050405020304" pitchFamily="18" charset="0"/>
              </a:rPr>
              <a:t>Buddhas manifesting to guide us</a:t>
            </a:r>
          </a:p>
          <a:p>
            <a:pPr marL="342900" lvl="0" indent="-342900">
              <a:lnSpc>
                <a:spcPct val="107000"/>
              </a:lnSpc>
              <a:buFont typeface="Courier New" panose="02070309020205020404" pitchFamily="49" charset="0"/>
              <a:buChar char="o"/>
            </a:pPr>
            <a:r>
              <a:rPr lang="en-GB" sz="1200" dirty="0">
                <a:effectLst/>
                <a:latin typeface="Arial" panose="020B0604020202020204" pitchFamily="34" charset="0"/>
                <a:ea typeface="Arial" panose="020B0604020202020204" pitchFamily="34" charset="0"/>
                <a:cs typeface="Times New Roman" panose="02020603050405020304" pitchFamily="18" charset="0"/>
              </a:rPr>
              <a:t>Seeing things as lacking inherent existence is the ultimate protection</a:t>
            </a:r>
          </a:p>
          <a:p>
            <a:pPr marL="342900" lvl="0" indent="-342900">
              <a:lnSpc>
                <a:spcPct val="107000"/>
              </a:lnSpc>
              <a:buFont typeface="Courier New" panose="02070309020205020404" pitchFamily="49" charset="0"/>
              <a:buChar char="o"/>
            </a:pPr>
            <a:r>
              <a:rPr lang="en-GB" sz="1200" dirty="0" err="1">
                <a:effectLst/>
                <a:latin typeface="Arial" panose="020B0604020202020204" pitchFamily="34" charset="0"/>
                <a:ea typeface="Arial" panose="020B0604020202020204" pitchFamily="34" charset="0"/>
                <a:cs typeface="Times New Roman" panose="02020603050405020304" pitchFamily="18" charset="0"/>
              </a:rPr>
              <a:t>Langri</a:t>
            </a:r>
            <a:r>
              <a:rPr lang="en-GB" sz="1200" dirty="0">
                <a:effectLst/>
                <a:latin typeface="Arial" panose="020B0604020202020204" pitchFamily="34" charset="0"/>
                <a:ea typeface="Arial" panose="020B0604020202020204" pitchFamily="34" charset="0"/>
                <a:cs typeface="Times New Roman" panose="02020603050405020304" pitchFamily="18" charset="0"/>
              </a:rPr>
              <a:t> </a:t>
            </a:r>
            <a:r>
              <a:rPr lang="en-GB" sz="1200" dirty="0" err="1">
                <a:effectLst/>
                <a:latin typeface="Arial" panose="020B0604020202020204" pitchFamily="34" charset="0"/>
                <a:ea typeface="Arial" panose="020B0604020202020204" pitchFamily="34" charset="0"/>
                <a:cs typeface="Times New Roman" panose="02020603050405020304" pitchFamily="18" charset="0"/>
              </a:rPr>
              <a:t>Tangpa</a:t>
            </a:r>
            <a:r>
              <a:rPr lang="en-GB" sz="1200" dirty="0">
                <a:effectLst/>
                <a:latin typeface="Arial" panose="020B0604020202020204" pitchFamily="34" charset="0"/>
                <a:ea typeface="Arial" panose="020B0604020202020204" pitchFamily="34" charset="0"/>
                <a:cs typeface="Times New Roman" panose="02020603050405020304" pitchFamily="18" charset="0"/>
              </a:rPr>
              <a:t> – “All faults are one’s own. All qualities belong to others”</a:t>
            </a:r>
          </a:p>
          <a:p>
            <a:pPr marL="342900" lvl="0" indent="-342900">
              <a:lnSpc>
                <a:spcPct val="107000"/>
              </a:lnSpc>
              <a:buFont typeface="Courier New" panose="02070309020205020404" pitchFamily="49" charset="0"/>
              <a:buChar char="o"/>
            </a:pPr>
            <a:r>
              <a:rPr lang="en-GB" sz="1200" dirty="0">
                <a:effectLst/>
                <a:latin typeface="Arial" panose="020B0604020202020204" pitchFamily="34" charset="0"/>
                <a:ea typeface="Arial" panose="020B0604020202020204" pitchFamily="34" charset="0"/>
                <a:cs typeface="Times New Roman" panose="02020603050405020304" pitchFamily="18" charset="0"/>
              </a:rPr>
              <a:t>We get angry with the person instead of with the mental disturbance.</a:t>
            </a:r>
          </a:p>
          <a:p>
            <a:pPr marL="342900" lvl="0" indent="-342900">
              <a:lnSpc>
                <a:spcPct val="107000"/>
              </a:lnSpc>
              <a:buFont typeface="Courier New" panose="02070309020205020404" pitchFamily="49" charset="0"/>
              <a:buChar char="o"/>
            </a:pPr>
            <a:r>
              <a:rPr lang="en-GB" sz="1200" dirty="0">
                <a:effectLst/>
                <a:latin typeface="Arial" panose="020B0604020202020204" pitchFamily="34" charset="0"/>
                <a:ea typeface="Arial" panose="020B0604020202020204" pitchFamily="34" charset="0"/>
                <a:cs typeface="Times New Roman" panose="02020603050405020304" pitchFamily="18" charset="0"/>
              </a:rPr>
              <a:t>We blame the person. </a:t>
            </a:r>
          </a:p>
          <a:p>
            <a:pPr marL="342900" lvl="0" indent="-342900">
              <a:lnSpc>
                <a:spcPct val="107000"/>
              </a:lnSpc>
              <a:buFont typeface="Courier New" panose="02070309020205020404" pitchFamily="49" charset="0"/>
              <a:buChar char="o"/>
            </a:pP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p>
            <a:pPr marL="342900" lvl="0" indent="-342900">
              <a:lnSpc>
                <a:spcPct val="107000"/>
              </a:lnSpc>
              <a:buFont typeface="Courier New" panose="02070309020205020404" pitchFamily="49" charset="0"/>
              <a:buChar char="o"/>
            </a:pPr>
            <a:r>
              <a:rPr lang="en-GB" sz="1200" dirty="0">
                <a:effectLst/>
                <a:latin typeface="Arial" panose="020B0604020202020204" pitchFamily="34" charset="0"/>
                <a:ea typeface="Arial" panose="020B0604020202020204" pitchFamily="34" charset="0"/>
                <a:cs typeface="Times New Roman" panose="02020603050405020304" pitchFamily="18" charset="0"/>
              </a:rPr>
              <a:t>“Drive all blames into one” – self cherishing</a:t>
            </a:r>
          </a:p>
          <a:p>
            <a:pPr marL="342900" lvl="0" indent="-342900">
              <a:lnSpc>
                <a:spcPct val="107000"/>
              </a:lnSpc>
              <a:buFont typeface="Courier New" panose="02070309020205020404" pitchFamily="49" charset="0"/>
              <a:buChar char="o"/>
            </a:pPr>
            <a:r>
              <a:rPr lang="en-GB" sz="1200" dirty="0">
                <a:effectLst/>
                <a:latin typeface="Arial" panose="020B0604020202020204" pitchFamily="34" charset="0"/>
                <a:ea typeface="Arial" panose="020B0604020202020204" pitchFamily="34" charset="0"/>
                <a:cs typeface="Times New Roman" panose="02020603050405020304" pitchFamily="18" charset="0"/>
              </a:rPr>
              <a:t>Instead “Meditate on the great kindness of all”</a:t>
            </a:r>
          </a:p>
          <a:p>
            <a:pPr marL="342900" lvl="0" indent="-342900">
              <a:lnSpc>
                <a:spcPct val="107000"/>
              </a:lnSpc>
              <a:buFont typeface="Courier New" panose="02070309020205020404" pitchFamily="49" charset="0"/>
              <a:buChar char="o"/>
            </a:pP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p>
            <a:pPr marL="0" lvl="0" indent="0">
              <a:lnSpc>
                <a:spcPct val="107000"/>
              </a:lnSpc>
              <a:buFont typeface="Courier New" panose="02070309020205020404" pitchFamily="49" charset="0"/>
              <a:buNone/>
            </a:pPr>
            <a:r>
              <a:rPr lang="en-GB" sz="1200" dirty="0">
                <a:effectLst/>
                <a:latin typeface="Arial" panose="020B0604020202020204" pitchFamily="34" charset="0"/>
                <a:ea typeface="Arial" panose="020B0604020202020204" pitchFamily="34" charset="0"/>
                <a:cs typeface="Times New Roman" panose="02020603050405020304" pitchFamily="18" charset="0"/>
              </a:rPr>
              <a:t> </a:t>
            </a:r>
          </a:p>
          <a:p>
            <a:pPr marL="342900" lvl="0" indent="-342900">
              <a:lnSpc>
                <a:spcPct val="107000"/>
              </a:lnSpc>
              <a:buFont typeface="Courier New" panose="02070309020205020404" pitchFamily="49" charset="0"/>
              <a:buChar char="o"/>
            </a:pPr>
            <a:endParaRPr lang="en-GB" sz="1200" dirty="0">
              <a:effectLst/>
              <a:latin typeface="Arial" panose="020B0604020202020204" pitchFamily="34" charset="0"/>
              <a:ea typeface="Arial" panose="020B0604020202020204" pitchFamily="34" charset="0"/>
              <a:cs typeface="Times New Roman" panose="02020603050405020304" pitchFamily="18" charset="0"/>
            </a:endParaRPr>
          </a:p>
          <a:p>
            <a:pPr marL="457200">
              <a:lnSpc>
                <a:spcPct val="107000"/>
              </a:lnSpc>
            </a:pPr>
            <a:r>
              <a:rPr lang="en-GB" sz="1200" dirty="0">
                <a:effectLst/>
                <a:latin typeface="Arial" panose="020B0604020202020204" pitchFamily="34" charset="0"/>
                <a:ea typeface="Arial" panose="020B0604020202020204" pitchFamily="34" charset="0"/>
                <a:cs typeface="Times New Roman" panose="02020603050405020304" pitchFamily="18" charset="0"/>
              </a:rPr>
              <a:t> </a:t>
            </a:r>
          </a:p>
          <a:p>
            <a:pPr lvl="0"/>
            <a:r>
              <a:rPr lang="en-GB" b="1" dirty="0"/>
              <a:t>Resources:</a:t>
            </a:r>
          </a:p>
          <a:p>
            <a:pPr lvl="0"/>
            <a:endParaRPr lang="en-GB" dirty="0"/>
          </a:p>
          <a:p>
            <a:pPr lvl="0"/>
            <a:r>
              <a:rPr lang="en-GB" i="1" dirty="0"/>
              <a:t>Samsara, Nirvana and Buddha Nature</a:t>
            </a:r>
            <a:r>
              <a:rPr lang="en-GB" dirty="0"/>
              <a:t>, The Dalai Lama and </a:t>
            </a:r>
            <a:r>
              <a:rPr lang="en-GB" dirty="0" err="1"/>
              <a:t>Thubten</a:t>
            </a:r>
            <a:r>
              <a:rPr lang="en-GB" dirty="0"/>
              <a:t> Chodron, Wisdom Publications</a:t>
            </a:r>
          </a:p>
          <a:p>
            <a:pPr lvl="0"/>
            <a:r>
              <a:rPr lang="en-GB" i="1" dirty="0"/>
              <a:t>Extended Lam-Rim Outlines</a:t>
            </a:r>
            <a:r>
              <a:rPr lang="en-GB" dirty="0"/>
              <a:t>, compiled by Karin </a:t>
            </a:r>
            <a:r>
              <a:rPr lang="en-GB" dirty="0" err="1"/>
              <a:t>Valham</a:t>
            </a:r>
            <a:endParaRPr lang="en-GB" dirty="0"/>
          </a:p>
          <a:p>
            <a:pPr lvl="0"/>
            <a:r>
              <a:rPr lang="en-GB" dirty="0"/>
              <a:t>www. fpmt.org</a:t>
            </a:r>
          </a:p>
          <a:p>
            <a:pPr lvl="0"/>
            <a:r>
              <a:rPr lang="en-GB" i="1" dirty="0"/>
              <a:t>The Bodhisattva Path of Wisdom and Compassion,</a:t>
            </a:r>
            <a:r>
              <a:rPr lang="en-GB" dirty="0"/>
              <a:t> </a:t>
            </a:r>
            <a:r>
              <a:rPr lang="en-GB" dirty="0" err="1"/>
              <a:t>Chogyam</a:t>
            </a:r>
            <a:r>
              <a:rPr lang="en-GB" dirty="0"/>
              <a:t> </a:t>
            </a:r>
            <a:r>
              <a:rPr lang="en-GB" dirty="0" err="1"/>
              <a:t>Trungpa</a:t>
            </a:r>
            <a:endParaRPr lang="en-GB" dirty="0"/>
          </a:p>
          <a:p>
            <a:pPr lvl="0"/>
            <a:endParaRPr lang="en-GB" dirty="0"/>
          </a:p>
          <a:p>
            <a:pPr lvl="0"/>
            <a:endParaRPr lang="en-GB" dirty="0"/>
          </a:p>
          <a:p>
            <a:pPr lvl="0"/>
            <a:endParaRPr lang="en-GB" dirty="0"/>
          </a:p>
        </p:txBody>
      </p:sp>
      <p:sp>
        <p:nvSpPr>
          <p:cNvPr id="4" name="Slide Number Placeholder 3">
            <a:extLst>
              <a:ext uri="{FF2B5EF4-FFF2-40B4-BE49-F238E27FC236}">
                <a16:creationId xmlns:a16="http://schemas.microsoft.com/office/drawing/2014/main" id="{063C8219-CA0A-93D2-B391-90CC6AFF1842}"/>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389EBF0-B001-4B76-BD81-5A6C48B02BA8}" type="slidenum">
              <a:t>6</a:t>
            </a:fld>
            <a:endParaRPr lang="en-GB" sz="1200" b="0" i="0" u="none" strike="noStrike" kern="1200" cap="none" spc="0" baseline="0">
              <a:solidFill>
                <a:srgbClr val="000000"/>
              </a:solidFill>
              <a:uFillTx/>
              <a:latin typeface="Aptos" pitchFamily="34"/>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CBAEAB-C971-68E9-0839-F85DBF5004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37F2D2-BC52-8886-DE7A-5427339D5BA7}"/>
              </a:ext>
            </a:extLst>
          </p:cNvPr>
          <p:cNvSpPr>
            <a:spLocks noGrp="1" noRot="1" noChangeAspect="1"/>
          </p:cNvSpPr>
          <p:nvPr>
            <p:ph type="sldImg"/>
          </p:nvPr>
        </p:nvSpPr>
        <p:spPr>
          <a:xfrm>
            <a:off x="685800" y="1143000"/>
            <a:ext cx="5486400" cy="3086100"/>
          </a:xfrm>
          <a:ln w="12701">
            <a:solidFill>
              <a:srgbClr val="000000"/>
            </a:solidFill>
            <a:prstDash val="solid"/>
            <a:miter/>
          </a:ln>
        </p:spPr>
      </p:sp>
      <p:sp>
        <p:nvSpPr>
          <p:cNvPr id="3" name="Notes Placeholder 2">
            <a:extLst>
              <a:ext uri="{FF2B5EF4-FFF2-40B4-BE49-F238E27FC236}">
                <a16:creationId xmlns:a16="http://schemas.microsoft.com/office/drawing/2014/main" id="{9429E201-32C0-977E-475C-C64796E39BAA}"/>
              </a:ext>
            </a:extLst>
          </p:cNvPr>
          <p:cNvSpPr txBox="1">
            <a:spLocks noGrp="1"/>
          </p:cNvSpPr>
          <p:nvPr>
            <p:ph type="body" sz="quarter" idx="1"/>
          </p:nvPr>
        </p:nvSpPr>
        <p:spPr/>
        <p:txBody>
          <a:bodyPr/>
          <a:lstStyle/>
          <a:p>
            <a:pPr lvl="0"/>
            <a:endParaRPr lang="en-GB" dirty="0">
              <a:latin typeface="Arial" pitchFamily="34"/>
            </a:endParaRPr>
          </a:p>
          <a:p>
            <a:pPr marL="228600" lvl="0" indent="-228600">
              <a:buFont typeface="+mj-lt"/>
              <a:buAutoNum type="arabicPeriod"/>
            </a:pPr>
            <a:r>
              <a:rPr lang="en-GB" dirty="0">
                <a:latin typeface="Arial" pitchFamily="34"/>
              </a:rPr>
              <a:t>Prayers, mantra recitation, circumambulation                                   ACCUMULATION OF MERIT</a:t>
            </a:r>
          </a:p>
          <a:p>
            <a:pPr marL="0" lvl="0" indent="0">
              <a:buFont typeface="+mj-lt"/>
              <a:buNone/>
            </a:pPr>
            <a:endParaRPr lang="en-GB" dirty="0">
              <a:latin typeface="Arial" pitchFamily="34"/>
            </a:endParaRPr>
          </a:p>
          <a:p>
            <a:pPr marL="0" lvl="0" indent="0">
              <a:buFont typeface="+mj-lt"/>
              <a:buNone/>
            </a:pPr>
            <a:r>
              <a:rPr lang="en-GB" dirty="0">
                <a:latin typeface="Arial" pitchFamily="34"/>
              </a:rPr>
              <a:t>3 lines of encouragement:</a:t>
            </a:r>
          </a:p>
          <a:p>
            <a:pPr marL="0" lvl="0" indent="0">
              <a:buFont typeface="+mj-lt"/>
              <a:buNone/>
            </a:pPr>
            <a:endParaRPr lang="en-GB" dirty="0">
              <a:latin typeface="Arial" pitchFamily="34"/>
            </a:endParaRPr>
          </a:p>
          <a:p>
            <a:pPr marL="0" lvl="0" indent="0">
              <a:buFont typeface="+mj-lt"/>
              <a:buNone/>
            </a:pPr>
            <a:r>
              <a:rPr lang="en-GB" dirty="0">
                <a:latin typeface="Arial" pitchFamily="34"/>
              </a:rPr>
              <a:t>Grant your blessing so if it is better for me to be sick, let me be sick</a:t>
            </a:r>
          </a:p>
          <a:p>
            <a:pPr marL="0" lvl="0" indent="0">
              <a:buFont typeface="+mj-lt"/>
              <a:buNone/>
            </a:pPr>
            <a:r>
              <a:rPr lang="en-GB" dirty="0">
                <a:latin typeface="Arial" pitchFamily="34"/>
              </a:rPr>
              <a:t>Grant your blessing so if it is better for me to survive, let me survive</a:t>
            </a:r>
          </a:p>
          <a:p>
            <a:pPr marL="0" lvl="0" indent="0">
              <a:buFont typeface="+mj-lt"/>
              <a:buNone/>
            </a:pPr>
            <a:r>
              <a:rPr lang="en-GB" dirty="0">
                <a:latin typeface="Arial" pitchFamily="34"/>
              </a:rPr>
              <a:t>Grant your blessing so if it is better for me to be dead, let me be die</a:t>
            </a:r>
          </a:p>
          <a:p>
            <a:pPr marL="0" lvl="0" indent="0">
              <a:buFont typeface="+mj-lt"/>
              <a:buNone/>
            </a:pPr>
            <a:endParaRPr lang="en-GB" dirty="0">
              <a:latin typeface="Arial" pitchFamily="34"/>
            </a:endParaRPr>
          </a:p>
          <a:p>
            <a:pPr marL="0" lvl="0" indent="0">
              <a:buFont typeface="+mj-lt"/>
              <a:buNone/>
            </a:pPr>
            <a:r>
              <a:rPr lang="en-GB" dirty="0">
                <a:latin typeface="Arial" pitchFamily="34"/>
              </a:rPr>
              <a:t>A quality of openness, giving and surrendering</a:t>
            </a:r>
          </a:p>
          <a:p>
            <a:pPr marL="0" lvl="0" indent="0">
              <a:buFont typeface="+mj-lt"/>
              <a:buNone/>
            </a:pPr>
            <a:endParaRPr lang="en-GB" dirty="0">
              <a:latin typeface="Arial" pitchFamily="34"/>
            </a:endParaRPr>
          </a:p>
          <a:p>
            <a:pPr marL="228600" lvl="0" indent="-228600">
              <a:buFont typeface="+mj-lt"/>
              <a:buAutoNum type="arabicPeriod"/>
            </a:pPr>
            <a:r>
              <a:rPr lang="en-GB" dirty="0">
                <a:latin typeface="Arial" pitchFamily="34"/>
              </a:rPr>
              <a:t>Purification using the Four Powers: Regret, Refuge, Remedy, Resolve/Restraint. </a:t>
            </a:r>
            <a:r>
              <a:rPr lang="en-GB" dirty="0" err="1">
                <a:latin typeface="Arial" pitchFamily="34"/>
              </a:rPr>
              <a:t>Vajrasattva</a:t>
            </a:r>
            <a:r>
              <a:rPr lang="en-GB" dirty="0">
                <a:latin typeface="Arial" pitchFamily="34"/>
              </a:rPr>
              <a:t> as the deity of purification         </a:t>
            </a:r>
            <a:r>
              <a:rPr lang="en-GB" dirty="0" err="1">
                <a:latin typeface="Arial" pitchFamily="34"/>
              </a:rPr>
              <a:t>PURIFICATION</a:t>
            </a:r>
            <a:endParaRPr lang="en-GB" dirty="0">
              <a:latin typeface="Arial" pitchFamily="34"/>
            </a:endParaRPr>
          </a:p>
          <a:p>
            <a:pPr marL="228600" lvl="0" indent="-228600">
              <a:buFont typeface="+mj-lt"/>
              <a:buAutoNum type="arabicPeriod"/>
            </a:pPr>
            <a:r>
              <a:rPr lang="en-GB" dirty="0">
                <a:latin typeface="Arial" pitchFamily="34"/>
              </a:rPr>
              <a:t>Offerings to Dharma Protectors, Buddhas, Teachers                        MAKING OFFERINGS</a:t>
            </a:r>
          </a:p>
          <a:p>
            <a:pPr marL="228600" lvl="0" indent="-228600">
              <a:buFont typeface="+mj-lt"/>
              <a:buAutoNum type="arabicPeriod"/>
            </a:pPr>
            <a:r>
              <a:rPr lang="en-GB" dirty="0">
                <a:latin typeface="Arial" pitchFamily="34"/>
              </a:rPr>
              <a:t>4 practices:</a:t>
            </a:r>
          </a:p>
          <a:p>
            <a:pPr marL="285750" lvl="0" indent="-285750">
              <a:buFont typeface="+mj-lt"/>
              <a:buAutoNum type="romanUcPeriod"/>
            </a:pPr>
            <a:r>
              <a:rPr lang="en-GB" dirty="0">
                <a:latin typeface="Arial" pitchFamily="34"/>
              </a:rPr>
              <a:t>through tonglen and exchanging self with others;</a:t>
            </a:r>
          </a:p>
          <a:p>
            <a:pPr marL="285750" lvl="0" indent="-285750">
              <a:buFont typeface="+mj-lt"/>
              <a:buAutoNum type="romanUcPeriod"/>
            </a:pPr>
            <a:r>
              <a:rPr lang="en-GB" dirty="0">
                <a:latin typeface="Arial" pitchFamily="34"/>
              </a:rPr>
              <a:t>relying on accumulation of merit and wisdom; </a:t>
            </a:r>
          </a:p>
          <a:p>
            <a:pPr marL="285750" lvl="0" indent="-285750">
              <a:buFont typeface="+mj-lt"/>
              <a:buAutoNum type="romanUcPeriod"/>
            </a:pPr>
            <a:r>
              <a:rPr lang="en-GB" dirty="0">
                <a:latin typeface="Arial" pitchFamily="34"/>
              </a:rPr>
              <a:t>consistency and mindfulness; </a:t>
            </a:r>
          </a:p>
          <a:p>
            <a:pPr marL="285750" lvl="0" indent="-285750">
              <a:buFont typeface="+mj-lt"/>
              <a:buAutoNum type="romanUcPeriod"/>
            </a:pPr>
            <a:r>
              <a:rPr lang="en-GB" dirty="0">
                <a:latin typeface="Arial" pitchFamily="34"/>
              </a:rPr>
              <a:t>strengthening consistency and determination                                TRAINING IN THE FOUR PRACTICES</a:t>
            </a:r>
          </a:p>
          <a:p>
            <a:pPr marL="0" lvl="0" indent="0">
              <a:buFont typeface="Arial" panose="020B0604020202020204" pitchFamily="34" charset="0"/>
              <a:buNone/>
            </a:pPr>
            <a:endParaRPr lang="en-GB" dirty="0">
              <a:latin typeface="Arial" pitchFamily="34"/>
            </a:endParaRPr>
          </a:p>
        </p:txBody>
      </p:sp>
      <p:sp>
        <p:nvSpPr>
          <p:cNvPr id="4" name="Slide Number Placeholder 3">
            <a:extLst>
              <a:ext uri="{FF2B5EF4-FFF2-40B4-BE49-F238E27FC236}">
                <a16:creationId xmlns:a16="http://schemas.microsoft.com/office/drawing/2014/main" id="{AB6D83B8-52C2-07E0-ED24-961743EFE0F8}"/>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3FB637C-D368-4C12-ABE2-05976E0F4573}" type="slidenum">
              <a:t>7</a:t>
            </a:fld>
            <a:endParaRPr lang="en-GB" sz="1200" b="0" i="0" u="none" strike="noStrike" kern="1200" cap="none" spc="0" baseline="0">
              <a:solidFill>
                <a:srgbClr val="000000"/>
              </a:solidFill>
              <a:uFillTx/>
              <a:latin typeface="Times New Roman" pitchFamily="18"/>
              <a:cs typeface="Times New Roman" pitchFamily="18"/>
            </a:endParaRPr>
          </a:p>
        </p:txBody>
      </p:sp>
    </p:spTree>
    <p:extLst>
      <p:ext uri="{BB962C8B-B14F-4D97-AF65-F5344CB8AC3E}">
        <p14:creationId xmlns:p14="http://schemas.microsoft.com/office/powerpoint/2010/main" val="17982696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06E2B7-7D01-F0F3-DAB2-F61DED457E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226E82-F6AC-2F05-9CC8-35C0480405E2}"/>
              </a:ext>
            </a:extLst>
          </p:cNvPr>
          <p:cNvSpPr>
            <a:spLocks noGrp="1" noRot="1" noChangeAspect="1"/>
          </p:cNvSpPr>
          <p:nvPr>
            <p:ph type="sldImg"/>
          </p:nvPr>
        </p:nvSpPr>
        <p:spPr>
          <a:xfrm>
            <a:off x="685800" y="1143000"/>
            <a:ext cx="5486400" cy="3086100"/>
          </a:xfrm>
          <a:ln w="12701">
            <a:solidFill>
              <a:srgbClr val="000000"/>
            </a:solidFill>
            <a:prstDash val="solid"/>
            <a:miter/>
          </a:ln>
        </p:spPr>
      </p:sp>
      <p:sp>
        <p:nvSpPr>
          <p:cNvPr id="3" name="Notes Placeholder 2">
            <a:extLst>
              <a:ext uri="{FF2B5EF4-FFF2-40B4-BE49-F238E27FC236}">
                <a16:creationId xmlns:a16="http://schemas.microsoft.com/office/drawing/2014/main" id="{E1056F51-04F1-8BF1-67C6-3284D6A77D00}"/>
              </a:ext>
            </a:extLst>
          </p:cNvPr>
          <p:cNvSpPr txBox="1">
            <a:spLocks noGrp="1"/>
          </p:cNvSpPr>
          <p:nvPr>
            <p:ph type="body" sz="quarter" idx="1"/>
          </p:nvPr>
        </p:nvSpPr>
        <p:spPr/>
        <p:txBody>
          <a:bodyPr/>
          <a:lstStyle/>
          <a:p>
            <a:pPr marL="0" lvl="0" indent="0">
              <a:buFont typeface="+mj-lt"/>
              <a:buNone/>
            </a:pPr>
            <a:endParaRPr lang="en-GB" dirty="0">
              <a:latin typeface="Arial" pitchFamily="34"/>
            </a:endParaRPr>
          </a:p>
          <a:p>
            <a:pPr marL="0" lvl="0" indent="0">
              <a:buFont typeface="Arial" panose="020B0604020202020204" pitchFamily="34" charset="0"/>
              <a:buNone/>
            </a:pPr>
            <a:endParaRPr lang="en-GB" dirty="0">
              <a:latin typeface="Arial" pitchFamily="34"/>
            </a:endParaRPr>
          </a:p>
        </p:txBody>
      </p:sp>
      <p:sp>
        <p:nvSpPr>
          <p:cNvPr id="4" name="Slide Number Placeholder 3">
            <a:extLst>
              <a:ext uri="{FF2B5EF4-FFF2-40B4-BE49-F238E27FC236}">
                <a16:creationId xmlns:a16="http://schemas.microsoft.com/office/drawing/2014/main" id="{65AC23C9-F1D2-22C5-FEFC-687BE02A202A}"/>
              </a:ext>
            </a:extLst>
          </p:cNvPr>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3FB637C-D368-4C12-ABE2-05976E0F4573}" type="slidenum">
              <a:t>8</a:t>
            </a:fld>
            <a:endParaRPr lang="en-GB" sz="1200" b="0" i="0" u="none" strike="noStrike" kern="1200" cap="none" spc="0" baseline="0">
              <a:solidFill>
                <a:srgbClr val="000000"/>
              </a:solidFill>
              <a:uFillTx/>
              <a:latin typeface="Times New Roman" pitchFamily="18"/>
              <a:cs typeface="Times New Roman" pitchFamily="18"/>
            </a:endParaRPr>
          </a:p>
        </p:txBody>
      </p:sp>
    </p:spTree>
    <p:extLst>
      <p:ext uri="{BB962C8B-B14F-4D97-AF65-F5344CB8AC3E}">
        <p14:creationId xmlns:p14="http://schemas.microsoft.com/office/powerpoint/2010/main" val="823669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GB"/>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GB"/>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pPr lvl="0"/>
            <a:fld id="{77BAA5FA-4832-4956-970B-689583EE8FEE}" type="datetime1">
              <a:rPr lang="en-GB" smtClean="0"/>
              <a:pPr lvl="0"/>
              <a:t>11/01/2025</a:t>
            </a:fld>
            <a:endParaRPr lang="en-GB"/>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pPr lvl="0"/>
            <a:endParaRPr lang="en-GB"/>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pPr lvl="0"/>
            <a:fld id="{3884255C-2D18-427F-ACF0-DA69DDFDB582}" type="slidenum">
              <a:rPr lang="en-GB" smtClean="0"/>
              <a:t>‹#›</a:t>
            </a:fld>
            <a:endParaRPr lang="en-GB"/>
          </a:p>
        </p:txBody>
      </p:sp>
    </p:spTree>
    <p:extLst>
      <p:ext uri="{BB962C8B-B14F-4D97-AF65-F5344CB8AC3E}">
        <p14:creationId xmlns:p14="http://schemas.microsoft.com/office/powerpoint/2010/main" val="2296460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pPr lvl="0"/>
            <a:fld id="{4218656F-F8F0-46AE-BDFA-8E7909536C89}" type="datetime1">
              <a:rPr lang="en-GB" smtClean="0"/>
              <a:pPr lvl="0"/>
              <a:t>11/01/2025</a:t>
            </a:fld>
            <a:endParaRPr lang="en-GB"/>
          </a:p>
        </p:txBody>
      </p:sp>
      <p:sp>
        <p:nvSpPr>
          <p:cNvPr id="5" name="Footer Placeholder 4"/>
          <p:cNvSpPr>
            <a:spLocks noGrp="1"/>
          </p:cNvSpPr>
          <p:nvPr>
            <p:ph type="ftr" sz="quarter" idx="11"/>
          </p:nvPr>
        </p:nvSpPr>
        <p:spPr/>
        <p:txBody>
          <a:bodyPr/>
          <a:lstStyle/>
          <a:p>
            <a:pPr lvl="0"/>
            <a:endParaRPr lang="en-GB"/>
          </a:p>
        </p:txBody>
      </p:sp>
      <p:sp>
        <p:nvSpPr>
          <p:cNvPr id="6" name="Slide Number Placeholder 5"/>
          <p:cNvSpPr>
            <a:spLocks noGrp="1"/>
          </p:cNvSpPr>
          <p:nvPr>
            <p:ph type="sldNum" sz="quarter" idx="12"/>
          </p:nvPr>
        </p:nvSpPr>
        <p:spPr/>
        <p:txBody>
          <a:bodyPr/>
          <a:lstStyle/>
          <a:p>
            <a:pPr lvl="0"/>
            <a:fld id="{2A505F23-3F34-454C-9530-C987EC4074E2}" type="slidenum">
              <a:rPr lang="en-GB" smtClean="0"/>
              <a:t>‹#›</a:t>
            </a:fld>
            <a:endParaRPr lang="en-GB"/>
          </a:p>
        </p:txBody>
      </p:sp>
    </p:spTree>
    <p:extLst>
      <p:ext uri="{BB962C8B-B14F-4D97-AF65-F5344CB8AC3E}">
        <p14:creationId xmlns:p14="http://schemas.microsoft.com/office/powerpoint/2010/main" val="3667378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pPr lvl="0"/>
            <a:fld id="{2817C2B7-670B-41BE-B051-9E8403856946}" type="datetime1">
              <a:rPr lang="en-GB" smtClean="0"/>
              <a:pPr lvl="0"/>
              <a:t>11/01/2025</a:t>
            </a:fld>
            <a:endParaRPr lang="en-GB"/>
          </a:p>
        </p:txBody>
      </p:sp>
      <p:sp>
        <p:nvSpPr>
          <p:cNvPr id="5" name="Footer Placeholder 4"/>
          <p:cNvSpPr>
            <a:spLocks noGrp="1"/>
          </p:cNvSpPr>
          <p:nvPr>
            <p:ph type="ftr" sz="quarter" idx="11"/>
          </p:nvPr>
        </p:nvSpPr>
        <p:spPr/>
        <p:txBody>
          <a:bodyPr/>
          <a:lstStyle/>
          <a:p>
            <a:pPr lvl="0"/>
            <a:endParaRPr lang="en-GB"/>
          </a:p>
        </p:txBody>
      </p:sp>
      <p:sp>
        <p:nvSpPr>
          <p:cNvPr id="6" name="Slide Number Placeholder 5"/>
          <p:cNvSpPr>
            <a:spLocks noGrp="1"/>
          </p:cNvSpPr>
          <p:nvPr>
            <p:ph type="sldNum" sz="quarter" idx="12"/>
          </p:nvPr>
        </p:nvSpPr>
        <p:spPr/>
        <p:txBody>
          <a:bodyPr/>
          <a:lstStyle/>
          <a:p>
            <a:pPr lvl="0"/>
            <a:fld id="{D88085B0-25CB-4767-80B7-0C5BC2C05C9D}" type="slidenum">
              <a:rPr lang="en-GB" smtClean="0"/>
              <a:t>‹#›</a:t>
            </a:fld>
            <a:endParaRPr lang="en-GB"/>
          </a:p>
        </p:txBody>
      </p:sp>
    </p:spTree>
    <p:extLst>
      <p:ext uri="{BB962C8B-B14F-4D97-AF65-F5344CB8AC3E}">
        <p14:creationId xmlns:p14="http://schemas.microsoft.com/office/powerpoint/2010/main" val="2974376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pPr lvl="0"/>
            <a:fld id="{6B39573F-B0FF-4063-B657-1EB1C8C547AA}" type="datetime1">
              <a:rPr lang="en-GB" smtClean="0"/>
              <a:pPr lvl="0"/>
              <a:t>11/01/2025</a:t>
            </a:fld>
            <a:endParaRPr lang="en-GB"/>
          </a:p>
        </p:txBody>
      </p:sp>
      <p:sp>
        <p:nvSpPr>
          <p:cNvPr id="5" name="Footer Placeholder 4"/>
          <p:cNvSpPr>
            <a:spLocks noGrp="1"/>
          </p:cNvSpPr>
          <p:nvPr>
            <p:ph type="ftr" sz="quarter" idx="11"/>
          </p:nvPr>
        </p:nvSpPr>
        <p:spPr/>
        <p:txBody>
          <a:bodyPr/>
          <a:lstStyle/>
          <a:p>
            <a:pPr lvl="0"/>
            <a:endParaRPr lang="en-GB"/>
          </a:p>
        </p:txBody>
      </p:sp>
      <p:sp>
        <p:nvSpPr>
          <p:cNvPr id="6" name="Slide Number Placeholder 5"/>
          <p:cNvSpPr>
            <a:spLocks noGrp="1"/>
          </p:cNvSpPr>
          <p:nvPr>
            <p:ph type="sldNum" sz="quarter" idx="12"/>
          </p:nvPr>
        </p:nvSpPr>
        <p:spPr/>
        <p:txBody>
          <a:bodyPr/>
          <a:lstStyle/>
          <a:p>
            <a:pPr lvl="0"/>
            <a:fld id="{1972D132-1D41-49BD-90AD-F2E3780E1897}" type="slidenum">
              <a:rPr lang="en-GB" smtClean="0"/>
              <a:t>‹#›</a:t>
            </a:fld>
            <a:endParaRPr lang="en-GB"/>
          </a:p>
        </p:txBody>
      </p:sp>
    </p:spTree>
    <p:extLst>
      <p:ext uri="{BB962C8B-B14F-4D97-AF65-F5344CB8AC3E}">
        <p14:creationId xmlns:p14="http://schemas.microsoft.com/office/powerpoint/2010/main" val="37187056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GB"/>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pPr lvl="0"/>
            <a:fld id="{A357948A-BAF9-4CDF-A16D-3C246AC83F6B}" type="datetime1">
              <a:rPr lang="en-GB" smtClean="0"/>
              <a:pPr lvl="0"/>
              <a:t>11/01/2025</a:t>
            </a:fld>
            <a:endParaRPr lang="en-GB"/>
          </a:p>
        </p:txBody>
      </p:sp>
      <p:sp>
        <p:nvSpPr>
          <p:cNvPr id="5" name="Footer Placeholder 4"/>
          <p:cNvSpPr>
            <a:spLocks noGrp="1"/>
          </p:cNvSpPr>
          <p:nvPr>
            <p:ph type="ftr" sz="quarter" idx="11"/>
          </p:nvPr>
        </p:nvSpPr>
        <p:spPr/>
        <p:txBody>
          <a:bodyPr/>
          <a:lstStyle/>
          <a:p>
            <a:pPr lvl="0"/>
            <a:endParaRPr lang="en-GB"/>
          </a:p>
        </p:txBody>
      </p:sp>
      <p:sp>
        <p:nvSpPr>
          <p:cNvPr id="6" name="Slide Number Placeholder 5"/>
          <p:cNvSpPr>
            <a:spLocks noGrp="1"/>
          </p:cNvSpPr>
          <p:nvPr>
            <p:ph type="sldNum" sz="quarter" idx="12"/>
          </p:nvPr>
        </p:nvSpPr>
        <p:spPr/>
        <p:txBody>
          <a:bodyPr/>
          <a:lstStyle/>
          <a:p>
            <a:pPr lvl="0"/>
            <a:fld id="{20155C11-CD53-4891-9723-7EEE08CC1DD9}" type="slidenum">
              <a:rPr lang="en-GB" smtClean="0"/>
              <a:t>‹#›</a:t>
            </a:fld>
            <a:endParaRPr lang="en-GB"/>
          </a:p>
        </p:txBody>
      </p:sp>
    </p:spTree>
    <p:extLst>
      <p:ext uri="{BB962C8B-B14F-4D97-AF65-F5344CB8AC3E}">
        <p14:creationId xmlns:p14="http://schemas.microsoft.com/office/powerpoint/2010/main" val="777787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pPr lvl="0"/>
            <a:fld id="{DE988FFB-2F18-47BE-91EC-130572045BC1}" type="datetime1">
              <a:rPr lang="en-GB" smtClean="0"/>
              <a:pPr lvl="0"/>
              <a:t>11/01/2025</a:t>
            </a:fld>
            <a:endParaRPr lang="en-GB"/>
          </a:p>
        </p:txBody>
      </p:sp>
      <p:sp>
        <p:nvSpPr>
          <p:cNvPr id="6" name="Footer Placeholder 5"/>
          <p:cNvSpPr>
            <a:spLocks noGrp="1"/>
          </p:cNvSpPr>
          <p:nvPr>
            <p:ph type="ftr" sz="quarter" idx="11"/>
          </p:nvPr>
        </p:nvSpPr>
        <p:spPr/>
        <p:txBody>
          <a:bodyPr/>
          <a:lstStyle/>
          <a:p>
            <a:pPr lvl="0"/>
            <a:endParaRPr lang="en-GB"/>
          </a:p>
        </p:txBody>
      </p:sp>
      <p:sp>
        <p:nvSpPr>
          <p:cNvPr id="7" name="Slide Number Placeholder 6"/>
          <p:cNvSpPr>
            <a:spLocks noGrp="1"/>
          </p:cNvSpPr>
          <p:nvPr>
            <p:ph type="sldNum" sz="quarter" idx="12"/>
          </p:nvPr>
        </p:nvSpPr>
        <p:spPr/>
        <p:txBody>
          <a:bodyPr/>
          <a:lstStyle/>
          <a:p>
            <a:pPr lvl="0"/>
            <a:fld id="{B6D70A74-E064-40D6-8B25-7AF3706E1ED2}" type="slidenum">
              <a:rPr lang="en-GB" smtClean="0"/>
              <a:t>‹#›</a:t>
            </a:fld>
            <a:endParaRPr lang="en-GB"/>
          </a:p>
        </p:txBody>
      </p:sp>
    </p:spTree>
    <p:extLst>
      <p:ext uri="{BB962C8B-B14F-4D97-AF65-F5344CB8AC3E}">
        <p14:creationId xmlns:p14="http://schemas.microsoft.com/office/powerpoint/2010/main" val="2080940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pPr lvl="0"/>
            <a:fld id="{ECEAD6F0-EF71-4475-9068-6A84ECCA840C}" type="datetime1">
              <a:rPr lang="en-GB" smtClean="0"/>
              <a:pPr lvl="0"/>
              <a:t>11/01/2025</a:t>
            </a:fld>
            <a:endParaRPr lang="en-GB"/>
          </a:p>
        </p:txBody>
      </p:sp>
      <p:sp>
        <p:nvSpPr>
          <p:cNvPr id="8" name="Footer Placeholder 7"/>
          <p:cNvSpPr>
            <a:spLocks noGrp="1"/>
          </p:cNvSpPr>
          <p:nvPr>
            <p:ph type="ftr" sz="quarter" idx="11"/>
          </p:nvPr>
        </p:nvSpPr>
        <p:spPr/>
        <p:txBody>
          <a:bodyPr/>
          <a:lstStyle/>
          <a:p>
            <a:pPr lvl="0"/>
            <a:endParaRPr lang="en-GB"/>
          </a:p>
        </p:txBody>
      </p:sp>
      <p:sp>
        <p:nvSpPr>
          <p:cNvPr id="9" name="Slide Number Placeholder 8"/>
          <p:cNvSpPr>
            <a:spLocks noGrp="1"/>
          </p:cNvSpPr>
          <p:nvPr>
            <p:ph type="sldNum" sz="quarter" idx="12"/>
          </p:nvPr>
        </p:nvSpPr>
        <p:spPr/>
        <p:txBody>
          <a:bodyPr/>
          <a:lstStyle/>
          <a:p>
            <a:pPr lvl="0"/>
            <a:fld id="{99F6841D-4511-483B-BEB0-5109E3C9D604}" type="slidenum">
              <a:rPr lang="en-GB" smtClean="0"/>
              <a:t>‹#›</a:t>
            </a:fld>
            <a:endParaRPr lang="en-GB"/>
          </a:p>
        </p:txBody>
      </p:sp>
    </p:spTree>
    <p:extLst>
      <p:ext uri="{BB962C8B-B14F-4D97-AF65-F5344CB8AC3E}">
        <p14:creationId xmlns:p14="http://schemas.microsoft.com/office/powerpoint/2010/main" val="904051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pPr lvl="0"/>
            <a:fld id="{CF4D49DF-6B2B-4FE9-A1B5-ECAF8D878D2B}" type="datetime1">
              <a:rPr lang="en-GB" smtClean="0"/>
              <a:pPr lvl="0"/>
              <a:t>11/01/2025</a:t>
            </a:fld>
            <a:endParaRPr lang="en-GB"/>
          </a:p>
        </p:txBody>
      </p:sp>
      <p:sp>
        <p:nvSpPr>
          <p:cNvPr id="4" name="Footer Placeholder 3"/>
          <p:cNvSpPr>
            <a:spLocks noGrp="1"/>
          </p:cNvSpPr>
          <p:nvPr>
            <p:ph type="ftr" sz="quarter" idx="11"/>
          </p:nvPr>
        </p:nvSpPr>
        <p:spPr/>
        <p:txBody>
          <a:bodyPr/>
          <a:lstStyle/>
          <a:p>
            <a:pPr lvl="0"/>
            <a:endParaRPr lang="en-GB"/>
          </a:p>
        </p:txBody>
      </p:sp>
      <p:sp>
        <p:nvSpPr>
          <p:cNvPr id="5" name="Slide Number Placeholder 4"/>
          <p:cNvSpPr>
            <a:spLocks noGrp="1"/>
          </p:cNvSpPr>
          <p:nvPr>
            <p:ph type="sldNum" sz="quarter" idx="12"/>
          </p:nvPr>
        </p:nvSpPr>
        <p:spPr/>
        <p:txBody>
          <a:bodyPr/>
          <a:lstStyle/>
          <a:p>
            <a:pPr lvl="0"/>
            <a:fld id="{45B1FC04-C9CE-40C9-BAEF-57AF474E6281}" type="slidenum">
              <a:rPr lang="en-GB" smtClean="0"/>
              <a:t>‹#›</a:t>
            </a:fld>
            <a:endParaRPr lang="en-GB"/>
          </a:p>
        </p:txBody>
      </p:sp>
    </p:spTree>
    <p:extLst>
      <p:ext uri="{BB962C8B-B14F-4D97-AF65-F5344CB8AC3E}">
        <p14:creationId xmlns:p14="http://schemas.microsoft.com/office/powerpoint/2010/main" val="2641678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fld id="{6933A5D9-D6C6-412E-AEB7-27D65D5B75B9}" type="datetime1">
              <a:rPr lang="en-GB" smtClean="0"/>
              <a:pPr lvl="0"/>
              <a:t>11/01/2025</a:t>
            </a:fld>
            <a:endParaRPr lang="en-GB"/>
          </a:p>
        </p:txBody>
      </p:sp>
      <p:sp>
        <p:nvSpPr>
          <p:cNvPr id="3" name="Footer Placeholder 2"/>
          <p:cNvSpPr>
            <a:spLocks noGrp="1"/>
          </p:cNvSpPr>
          <p:nvPr>
            <p:ph type="ftr" sz="quarter" idx="11"/>
          </p:nvPr>
        </p:nvSpPr>
        <p:spPr/>
        <p:txBody>
          <a:bodyPr/>
          <a:lstStyle/>
          <a:p>
            <a:pPr lvl="0"/>
            <a:endParaRPr lang="en-GB"/>
          </a:p>
        </p:txBody>
      </p:sp>
      <p:sp>
        <p:nvSpPr>
          <p:cNvPr id="4" name="Slide Number Placeholder 3"/>
          <p:cNvSpPr>
            <a:spLocks noGrp="1"/>
          </p:cNvSpPr>
          <p:nvPr>
            <p:ph type="sldNum" sz="quarter" idx="12"/>
          </p:nvPr>
        </p:nvSpPr>
        <p:spPr/>
        <p:txBody>
          <a:bodyPr/>
          <a:lstStyle/>
          <a:p>
            <a:pPr lvl="0"/>
            <a:fld id="{382CE756-59F5-480B-8EAB-4C501BC57A60}" type="slidenum">
              <a:rPr lang="en-GB" smtClean="0"/>
              <a:t>‹#›</a:t>
            </a:fld>
            <a:endParaRPr lang="en-GB"/>
          </a:p>
        </p:txBody>
      </p:sp>
    </p:spTree>
    <p:extLst>
      <p:ext uri="{BB962C8B-B14F-4D97-AF65-F5344CB8AC3E}">
        <p14:creationId xmlns:p14="http://schemas.microsoft.com/office/powerpoint/2010/main" val="1060474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GB"/>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GB"/>
              <a:t>Click to edit Master text styles</a:t>
            </a:r>
          </a:p>
        </p:txBody>
      </p:sp>
      <p:sp>
        <p:nvSpPr>
          <p:cNvPr id="5" name="Date Placeholder 4"/>
          <p:cNvSpPr>
            <a:spLocks noGrp="1"/>
          </p:cNvSpPr>
          <p:nvPr>
            <p:ph type="dt" sz="half" idx="10"/>
          </p:nvPr>
        </p:nvSpPr>
        <p:spPr/>
        <p:txBody>
          <a:bodyPr/>
          <a:lstStyle/>
          <a:p>
            <a:pPr lvl="0"/>
            <a:fld id="{70F25575-B72A-495B-8062-3262092179E5}" type="datetime1">
              <a:rPr lang="en-GB" smtClean="0"/>
              <a:pPr lvl="0"/>
              <a:t>11/01/2025</a:t>
            </a:fld>
            <a:endParaRPr lang="en-GB"/>
          </a:p>
        </p:txBody>
      </p:sp>
      <p:sp>
        <p:nvSpPr>
          <p:cNvPr id="6" name="Footer Placeholder 5"/>
          <p:cNvSpPr>
            <a:spLocks noGrp="1"/>
          </p:cNvSpPr>
          <p:nvPr>
            <p:ph type="ftr" sz="quarter" idx="11"/>
          </p:nvPr>
        </p:nvSpPr>
        <p:spPr/>
        <p:txBody>
          <a:bodyPr/>
          <a:lstStyle/>
          <a:p>
            <a:pPr lvl="0"/>
            <a:endParaRPr lang="en-GB"/>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pPr lvl="0"/>
            <a:fld id="{D434AC4F-227F-4252-A02B-3B1A312A775F}" type="slidenum">
              <a:rPr lang="en-GB" smtClean="0"/>
              <a:t>‹#›</a:t>
            </a:fld>
            <a:endParaRPr lang="en-GB"/>
          </a:p>
        </p:txBody>
      </p:sp>
    </p:spTree>
    <p:extLst>
      <p:ext uri="{BB962C8B-B14F-4D97-AF65-F5344CB8AC3E}">
        <p14:creationId xmlns:p14="http://schemas.microsoft.com/office/powerpoint/2010/main" val="27382320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GB"/>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pPr lvl="0"/>
            <a:fld id="{8FE5FD80-1111-4DB2-98C2-3E7169593D70}" type="datetime1">
              <a:rPr lang="en-GB" smtClean="0"/>
              <a:pPr lvl="0"/>
              <a:t>11/01/2025</a:t>
            </a:fld>
            <a:endParaRPr lang="en-GB"/>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pPr lvl="0"/>
            <a:endParaRPr lang="en-GB"/>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pPr lvl="0"/>
            <a:fld id="{B79D2FE9-331E-4DE9-A5D2-AD6F8A1FA1B9}" type="slidenum">
              <a:rPr lang="en-GB" smtClean="0"/>
              <a:t>‹#›</a:t>
            </a:fld>
            <a:endParaRPr lang="en-GB"/>
          </a:p>
        </p:txBody>
      </p:sp>
    </p:spTree>
    <p:extLst>
      <p:ext uri="{BB962C8B-B14F-4D97-AF65-F5344CB8AC3E}">
        <p14:creationId xmlns:p14="http://schemas.microsoft.com/office/powerpoint/2010/main" val="3192999660"/>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pPr lvl="0"/>
            <a:fld id="{6291E983-87C5-43B3-8C8A-D431EFE2E887}" type="datetime1">
              <a:rPr lang="en-GB" smtClean="0"/>
              <a:pPr lvl="0"/>
              <a:t>11/01/2025</a:t>
            </a:fld>
            <a:endParaRPr lang="en-GB"/>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pPr lvl="0"/>
            <a:endParaRPr lang="en-GB"/>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pPr lvl="0"/>
            <a:fld id="{83FE738A-FF63-4A45-BB70-F203D8BB0B6C}" type="slidenum">
              <a:rPr lang="en-GB" smtClean="0"/>
              <a:t>‹#›</a:t>
            </a:fld>
            <a:endParaRPr lang="en-GB"/>
          </a:p>
        </p:txBody>
      </p:sp>
    </p:spTree>
    <p:extLst>
      <p:ext uri="{BB962C8B-B14F-4D97-AF65-F5344CB8AC3E}">
        <p14:creationId xmlns:p14="http://schemas.microsoft.com/office/powerpoint/2010/main" val="18344828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4.jpe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F1D731-3B2F-6039-BE3E-371C9FB382AF}"/>
            </a:ext>
          </a:extLst>
        </p:cNvPr>
        <p:cNvGrpSpPr/>
        <p:nvPr/>
      </p:nvGrpSpPr>
      <p:grpSpPr>
        <a:xfrm>
          <a:off x="0" y="0"/>
          <a:ext cx="0" cy="0"/>
          <a:chOff x="0" y="0"/>
          <a:chExt cx="0" cy="0"/>
        </a:xfrm>
      </p:grpSpPr>
      <p:sp>
        <p:nvSpPr>
          <p:cNvPr id="2" name="Rectangle 11285" descr="&quot;&quot;">
            <a:extLst>
              <a:ext uri="{FF2B5EF4-FFF2-40B4-BE49-F238E27FC236}">
                <a16:creationId xmlns:a16="http://schemas.microsoft.com/office/drawing/2014/main" id="{E30A7D8F-E3D7-BD0D-ABD7-6AE329CAA788}"/>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800" b="0" i="0" u="none" strike="noStrike" kern="1200" cap="none" spc="0" baseline="0" dirty="0" err="1">
                <a:solidFill>
                  <a:srgbClr val="FFFFFF"/>
                </a:solidFill>
                <a:uFillTx/>
                <a:latin typeface="Aptos"/>
              </a:rPr>
              <a:t>whowWOm</a:t>
            </a:r>
            <a:endParaRPr lang="en-US" sz="1800" b="0" i="0" u="none" strike="noStrike" kern="1200" cap="none" spc="0" baseline="0" dirty="0">
              <a:solidFill>
                <a:srgbClr val="FFFFFF"/>
              </a:solidFill>
              <a:uFillTx/>
              <a:latin typeface="Aptos"/>
            </a:endParaRPr>
          </a:p>
        </p:txBody>
      </p:sp>
      <p:sp>
        <p:nvSpPr>
          <p:cNvPr id="3" name="Rectangle 2">
            <a:extLst>
              <a:ext uri="{FF2B5EF4-FFF2-40B4-BE49-F238E27FC236}">
                <a16:creationId xmlns:a16="http://schemas.microsoft.com/office/drawing/2014/main" id="{462CBD91-2DD9-1A7B-CB7A-F2BA362D67DD}"/>
              </a:ext>
            </a:extLst>
          </p:cNvPr>
          <p:cNvSpPr txBox="1">
            <a:spLocks noGrp="1"/>
          </p:cNvSpPr>
          <p:nvPr>
            <p:ph type="title"/>
          </p:nvPr>
        </p:nvSpPr>
        <p:spPr>
          <a:xfrm>
            <a:off x="5795819" y="591250"/>
            <a:ext cx="4819646" cy="1476371"/>
          </a:xfrm>
        </p:spPr>
        <p:txBody>
          <a:bodyPr anchor="b">
            <a:normAutofit/>
          </a:bodyPr>
          <a:lstStyle/>
          <a:p>
            <a:pPr lvl="0" algn="ctr"/>
            <a:br>
              <a:rPr lang="en-US" sz="2600" dirty="0"/>
            </a:br>
            <a:r>
              <a:rPr lang="en-US" sz="4000" b="1" dirty="0"/>
              <a:t>THE BODIES OF A BUDDHA</a:t>
            </a:r>
            <a:endParaRPr lang="en-US" sz="4000" b="1" dirty="0">
              <a:latin typeface="Arial" panose="020B0604020202020204" pitchFamily="34" charset="0"/>
              <a:cs typeface="Arial" panose="020B0604020202020204" pitchFamily="34" charset="0"/>
            </a:endParaRPr>
          </a:p>
        </p:txBody>
      </p:sp>
      <p:sp>
        <p:nvSpPr>
          <p:cNvPr id="5" name="sketch line" descr="&quot;&quot;">
            <a:extLst>
              <a:ext uri="{FF2B5EF4-FFF2-40B4-BE49-F238E27FC236}">
                <a16:creationId xmlns:a16="http://schemas.microsoft.com/office/drawing/2014/main" id="{2626A67E-66AD-1CBD-296A-2549B3517B9E}"/>
              </a:ext>
            </a:extLst>
          </p:cNvPr>
          <p:cNvSpPr>
            <a:spLocks noMove="1" noResize="1"/>
          </p:cNvSpPr>
          <p:nvPr/>
        </p:nvSpPr>
        <p:spPr>
          <a:xfrm>
            <a:off x="6738935" y="2373316"/>
            <a:ext cx="3255958" cy="17465"/>
          </a:xfrm>
          <a:custGeom>
            <a:avLst/>
            <a:gdLst>
              <a:gd name="f0" fmla="val 10800000"/>
              <a:gd name="f1" fmla="val 5400000"/>
              <a:gd name="f2" fmla="val 180"/>
              <a:gd name="f3" fmla="val w"/>
              <a:gd name="f4" fmla="val h"/>
              <a:gd name="f5" fmla="val 0"/>
              <a:gd name="f6" fmla="val 3255095"/>
              <a:gd name="f7" fmla="val 18288"/>
              <a:gd name="f8" fmla="val 240201"/>
              <a:gd name="f9" fmla="val -22123"/>
              <a:gd name="f10" fmla="val 462021"/>
              <a:gd name="f11" fmla="val -19623"/>
              <a:gd name="f12" fmla="val 618468"/>
              <a:gd name="f13" fmla="val 774915"/>
              <a:gd name="f14" fmla="val 19623"/>
              <a:gd name="f15" fmla="val 974734"/>
              <a:gd name="f16" fmla="val 2035"/>
              <a:gd name="f17" fmla="val 1269487"/>
              <a:gd name="f18" fmla="val 1564240"/>
              <a:gd name="f19" fmla="val -2035"/>
              <a:gd name="f20" fmla="val 1733579"/>
              <a:gd name="f21" fmla="val 10639"/>
              <a:gd name="f22" fmla="val 1953057"/>
              <a:gd name="f23" fmla="val 2172535"/>
              <a:gd name="f24" fmla="val -10639"/>
              <a:gd name="f25" fmla="val 2453962"/>
              <a:gd name="f26" fmla="val 14018"/>
              <a:gd name="f27" fmla="val 2636627"/>
              <a:gd name="f28" fmla="val 2819292"/>
              <a:gd name="f29" fmla="val -14018"/>
              <a:gd name="f30" fmla="val 3121375"/>
              <a:gd name="f31" fmla="val 5399"/>
              <a:gd name="f32" fmla="val 3254386"/>
              <a:gd name="f33" fmla="val 8157"/>
              <a:gd name="f34" fmla="val 3254682"/>
              <a:gd name="f35" fmla="val 12125"/>
              <a:gd name="f36" fmla="val 3088545"/>
              <a:gd name="f37" fmla="val 23203"/>
              <a:gd name="f38" fmla="val 2687475"/>
              <a:gd name="f39" fmla="val 7419"/>
              <a:gd name="f40" fmla="val 2538974"/>
              <a:gd name="f41" fmla="val 2390473"/>
              <a:gd name="f42" fmla="val 29157"/>
              <a:gd name="f43" fmla="val 2137381"/>
              <a:gd name="f44" fmla="val -8959"/>
              <a:gd name="f45" fmla="val 1822853"/>
              <a:gd name="f46" fmla="val 1508325"/>
              <a:gd name="f47" fmla="val 45535"/>
              <a:gd name="f48" fmla="val 1466437"/>
              <a:gd name="f49" fmla="val 20385"/>
              <a:gd name="f50" fmla="val 1171834"/>
              <a:gd name="f51" fmla="val 877231"/>
              <a:gd name="f52" fmla="val 16191"/>
              <a:gd name="f53" fmla="val 561097"/>
              <a:gd name="f54" fmla="val 37643"/>
              <a:gd name="f55" fmla="val -46"/>
              <a:gd name="f56" fmla="val 12483"/>
              <a:gd name="f57" fmla="val -203"/>
              <a:gd name="f58" fmla="val 6491"/>
              <a:gd name="f59" fmla="val 291965"/>
              <a:gd name="f60" fmla="val 19429"/>
              <a:gd name="f61" fmla="val 363155"/>
              <a:gd name="f62" fmla="val 8568"/>
              <a:gd name="f63" fmla="val 873781"/>
              <a:gd name="f64" fmla="val -8568"/>
              <a:gd name="f65" fmla="val 904459"/>
              <a:gd name="f66" fmla="val -19505"/>
              <a:gd name="f67" fmla="val 1439209"/>
              <a:gd name="f68" fmla="val 19505"/>
              <a:gd name="f69" fmla="val 1744369"/>
              <a:gd name="f70" fmla="val 9790"/>
              <a:gd name="f71" fmla="val 1887955"/>
              <a:gd name="f72" fmla="val 2031541"/>
              <a:gd name="f73" fmla="val -9790"/>
              <a:gd name="f74" fmla="val 2346378"/>
              <a:gd name="f75" fmla="val 21240"/>
              <a:gd name="f76" fmla="val 2506423"/>
              <a:gd name="f77" fmla="val 2666468"/>
              <a:gd name="f78" fmla="val -21240"/>
              <a:gd name="f79" fmla="val 2990257"/>
              <a:gd name="f80" fmla="val 30414"/>
              <a:gd name="f81" fmla="val 3254831"/>
              <a:gd name="f82" fmla="val 4493"/>
              <a:gd name="f83" fmla="val 3255479"/>
              <a:gd name="f84" fmla="val 9472"/>
              <a:gd name="f85" fmla="val 3120743"/>
              <a:gd name="f86" fmla="val 16690"/>
              <a:gd name="f87" fmla="val 2759628"/>
              <a:gd name="f88" fmla="val 42462"/>
              <a:gd name="f89" fmla="val 2604076"/>
              <a:gd name="f90" fmla="val 2448524"/>
              <a:gd name="f91" fmla="val -5886"/>
              <a:gd name="f92" fmla="val 2184336"/>
              <a:gd name="f93" fmla="val 19599"/>
              <a:gd name="f94" fmla="val 1591574"/>
              <a:gd name="f95" fmla="val 16977"/>
              <a:gd name="f96" fmla="val 1548845"/>
              <a:gd name="f97" fmla="val 6870"/>
              <a:gd name="f98" fmla="val 1334589"/>
              <a:gd name="f99" fmla="val 1120333"/>
              <a:gd name="f100" fmla="val 29706"/>
              <a:gd name="f101" fmla="val 996014"/>
              <a:gd name="f102" fmla="val 9662"/>
              <a:gd name="f103" fmla="val 683570"/>
              <a:gd name="f104" fmla="val 371126"/>
              <a:gd name="f105" fmla="val 26914"/>
              <a:gd name="f106" fmla="val 198687"/>
              <a:gd name="f107" fmla="val 16167"/>
              <a:gd name="f108" fmla="val 843"/>
              <a:gd name="f109" fmla="val 9577"/>
              <a:gd name="f110" fmla="val 371"/>
              <a:gd name="f111" fmla="val 6900"/>
              <a:gd name="f112" fmla="+- 0 0 -90"/>
              <a:gd name="f113" fmla="*/ f3 1 3255095"/>
              <a:gd name="f114" fmla="*/ f4 1 18288"/>
              <a:gd name="f115" fmla="val f5"/>
              <a:gd name="f116" fmla="val f6"/>
              <a:gd name="f117" fmla="val f7"/>
              <a:gd name="f118" fmla="*/ f112 f0 1"/>
              <a:gd name="f119" fmla="+- f117 0 f115"/>
              <a:gd name="f120" fmla="+- f116 0 f115"/>
              <a:gd name="f121" fmla="*/ f118 1 f2"/>
              <a:gd name="f122" fmla="*/ f120 1 3255095"/>
              <a:gd name="f123" fmla="*/ f119 1 18288"/>
              <a:gd name="f124" fmla="*/ 0 f120 1"/>
              <a:gd name="f125" fmla="*/ 0 f119 1"/>
              <a:gd name="f126" fmla="*/ 618468 f120 1"/>
              <a:gd name="f127" fmla="*/ 1269487 f120 1"/>
              <a:gd name="f128" fmla="*/ 1953057 f120 1"/>
              <a:gd name="f129" fmla="*/ 2636627 f120 1"/>
              <a:gd name="f130" fmla="*/ 3255095 f120 1"/>
              <a:gd name="f131" fmla="*/ 18288 f119 1"/>
              <a:gd name="f132" fmla="*/ 2538974 f120 1"/>
              <a:gd name="f133" fmla="*/ 1822853 f120 1"/>
              <a:gd name="f134" fmla="*/ 1171834 f120 1"/>
              <a:gd name="f135" fmla="+- f121 0 f1"/>
              <a:gd name="f136" fmla="*/ f124 1 3255095"/>
              <a:gd name="f137" fmla="*/ f125 1 18288"/>
              <a:gd name="f138" fmla="*/ f126 1 3255095"/>
              <a:gd name="f139" fmla="*/ f127 1 3255095"/>
              <a:gd name="f140" fmla="*/ f128 1 3255095"/>
              <a:gd name="f141" fmla="*/ f129 1 3255095"/>
              <a:gd name="f142" fmla="*/ f130 1 3255095"/>
              <a:gd name="f143" fmla="*/ f131 1 18288"/>
              <a:gd name="f144" fmla="*/ f132 1 3255095"/>
              <a:gd name="f145" fmla="*/ f133 1 3255095"/>
              <a:gd name="f146" fmla="*/ f134 1 3255095"/>
              <a:gd name="f147" fmla="*/ f115 1 f122"/>
              <a:gd name="f148" fmla="*/ f116 1 f122"/>
              <a:gd name="f149" fmla="*/ f115 1 f123"/>
              <a:gd name="f150" fmla="*/ f117 1 f123"/>
              <a:gd name="f151" fmla="*/ f136 1 f122"/>
              <a:gd name="f152" fmla="*/ f137 1 f123"/>
              <a:gd name="f153" fmla="*/ f138 1 f122"/>
              <a:gd name="f154" fmla="*/ f139 1 f122"/>
              <a:gd name="f155" fmla="*/ f140 1 f122"/>
              <a:gd name="f156" fmla="*/ f141 1 f122"/>
              <a:gd name="f157" fmla="*/ f142 1 f122"/>
              <a:gd name="f158" fmla="*/ f143 1 f123"/>
              <a:gd name="f159" fmla="*/ f144 1 f122"/>
              <a:gd name="f160" fmla="*/ f145 1 f122"/>
              <a:gd name="f161" fmla="*/ f146 1 f122"/>
              <a:gd name="f162" fmla="*/ f147 f113 1"/>
              <a:gd name="f163" fmla="*/ f148 f113 1"/>
              <a:gd name="f164" fmla="*/ f150 f114 1"/>
              <a:gd name="f165" fmla="*/ f149 f114 1"/>
              <a:gd name="f166" fmla="*/ f151 f113 1"/>
              <a:gd name="f167" fmla="*/ f152 f114 1"/>
              <a:gd name="f168" fmla="*/ f153 f113 1"/>
              <a:gd name="f169" fmla="*/ f154 f113 1"/>
              <a:gd name="f170" fmla="*/ f155 f113 1"/>
              <a:gd name="f171" fmla="*/ f156 f113 1"/>
              <a:gd name="f172" fmla="*/ f157 f113 1"/>
              <a:gd name="f173" fmla="*/ f158 f114 1"/>
              <a:gd name="f174" fmla="*/ f159 f113 1"/>
              <a:gd name="f175" fmla="*/ f160 f113 1"/>
              <a:gd name="f176" fmla="*/ f161 f113 1"/>
            </a:gdLst>
            <a:ahLst/>
            <a:cxnLst>
              <a:cxn ang="3cd4">
                <a:pos x="hc" y="t"/>
              </a:cxn>
              <a:cxn ang="0">
                <a:pos x="r" y="vc"/>
              </a:cxn>
              <a:cxn ang="cd4">
                <a:pos x="hc" y="b"/>
              </a:cxn>
              <a:cxn ang="cd2">
                <a:pos x="l" y="vc"/>
              </a:cxn>
              <a:cxn ang="f135">
                <a:pos x="f166" y="f167"/>
              </a:cxn>
              <a:cxn ang="f135">
                <a:pos x="f168" y="f167"/>
              </a:cxn>
              <a:cxn ang="f135">
                <a:pos x="f169" y="f167"/>
              </a:cxn>
              <a:cxn ang="f135">
                <a:pos x="f170" y="f167"/>
              </a:cxn>
              <a:cxn ang="f135">
                <a:pos x="f171" y="f167"/>
              </a:cxn>
              <a:cxn ang="f135">
                <a:pos x="f172" y="f167"/>
              </a:cxn>
              <a:cxn ang="f135">
                <a:pos x="f172" y="f173"/>
              </a:cxn>
              <a:cxn ang="f135">
                <a:pos x="f174" y="f173"/>
              </a:cxn>
              <a:cxn ang="f135">
                <a:pos x="f175" y="f173"/>
              </a:cxn>
              <a:cxn ang="f135">
                <a:pos x="f176" y="f173"/>
              </a:cxn>
              <a:cxn ang="f135">
                <a:pos x="f166" y="f173"/>
              </a:cxn>
              <a:cxn ang="f135">
                <a:pos x="f166" y="f167"/>
              </a:cxn>
            </a:cxnLst>
            <a:rect l="f162" t="f165" r="f163" b="f164"/>
            <a:pathLst>
              <a:path w="3255095" h="18288" fill="none">
                <a:moveTo>
                  <a:pt x="f5" y="f5"/>
                </a:moveTo>
                <a:cubicBezTo>
                  <a:pt x="f8" y="f9"/>
                  <a:pt x="f10" y="f11"/>
                  <a:pt x="f12" y="f5"/>
                </a:cubicBezTo>
                <a:cubicBezTo>
                  <a:pt x="f13" y="f14"/>
                  <a:pt x="f15" y="f16"/>
                  <a:pt x="f17" y="f5"/>
                </a:cubicBezTo>
                <a:cubicBezTo>
                  <a:pt x="f18" y="f19"/>
                  <a:pt x="f20" y="f21"/>
                  <a:pt x="f22" y="f5"/>
                </a:cubicBezTo>
                <a:cubicBezTo>
                  <a:pt x="f23" y="f24"/>
                  <a:pt x="f25" y="f26"/>
                  <a:pt x="f27" y="f5"/>
                </a:cubicBezTo>
                <a:cubicBezTo>
                  <a:pt x="f28" y="f29"/>
                  <a:pt x="f30" y="f31"/>
                  <a:pt x="f6" y="f5"/>
                </a:cubicBezTo>
                <a:cubicBezTo>
                  <a:pt x="f32" y="f33"/>
                  <a:pt x="f34" y="f35"/>
                  <a:pt x="f6" y="f7"/>
                </a:cubicBezTo>
                <a:cubicBezTo>
                  <a:pt x="f36" y="f37"/>
                  <a:pt x="f38" y="f39"/>
                  <a:pt x="f40" y="f7"/>
                </a:cubicBezTo>
                <a:cubicBezTo>
                  <a:pt x="f41" y="f42"/>
                  <a:pt x="f43" y="f44"/>
                  <a:pt x="f45" y="f7"/>
                </a:cubicBezTo>
                <a:cubicBezTo>
                  <a:pt x="f46" y="f47"/>
                  <a:pt x="f48" y="f49"/>
                  <a:pt x="f50" y="f7"/>
                </a:cubicBezTo>
                <a:cubicBezTo>
                  <a:pt x="f51" y="f52"/>
                  <a:pt x="f53" y="f54"/>
                  <a:pt x="f5" y="f7"/>
                </a:cubicBezTo>
                <a:cubicBezTo>
                  <a:pt x="f55" y="f56"/>
                  <a:pt x="f57" y="f58"/>
                  <a:pt x="f5" y="f5"/>
                </a:cubicBezTo>
                <a:close/>
              </a:path>
              <a:path w="3255095" h="18288" stroke="0">
                <a:moveTo>
                  <a:pt x="f5" y="f5"/>
                </a:moveTo>
                <a:cubicBezTo>
                  <a:pt x="f59" y="f60"/>
                  <a:pt x="f61" y="f62"/>
                  <a:pt x="f12" y="f5"/>
                </a:cubicBezTo>
                <a:cubicBezTo>
                  <a:pt x="f63" y="f64"/>
                  <a:pt x="f65" y="f66"/>
                  <a:pt x="f50" y="f5"/>
                </a:cubicBezTo>
                <a:cubicBezTo>
                  <a:pt x="f67" y="f68"/>
                  <a:pt x="f69" y="f70"/>
                  <a:pt x="f71" y="f5"/>
                </a:cubicBezTo>
                <a:cubicBezTo>
                  <a:pt x="f72" y="f73"/>
                  <a:pt x="f74" y="f75"/>
                  <a:pt x="f76" y="f5"/>
                </a:cubicBezTo>
                <a:cubicBezTo>
                  <a:pt x="f77" y="f78"/>
                  <a:pt x="f79" y="f80"/>
                  <a:pt x="f6" y="f5"/>
                </a:cubicBezTo>
                <a:cubicBezTo>
                  <a:pt x="f81" y="f82"/>
                  <a:pt x="f83" y="f84"/>
                  <a:pt x="f6" y="f7"/>
                </a:cubicBezTo>
                <a:cubicBezTo>
                  <a:pt x="f85" y="f86"/>
                  <a:pt x="f87" y="f88"/>
                  <a:pt x="f89" y="f7"/>
                </a:cubicBezTo>
                <a:cubicBezTo>
                  <a:pt x="f90" y="f91"/>
                  <a:pt x="f92" y="f93"/>
                  <a:pt x="f71" y="f7"/>
                </a:cubicBezTo>
                <a:cubicBezTo>
                  <a:pt x="f94" y="f95"/>
                  <a:pt x="f96" y="f97"/>
                  <a:pt x="f98" y="f7"/>
                </a:cubicBezTo>
                <a:cubicBezTo>
                  <a:pt x="f99" y="f100"/>
                  <a:pt x="f101" y="f102"/>
                  <a:pt x="f103" y="f7"/>
                </a:cubicBezTo>
                <a:cubicBezTo>
                  <a:pt x="f104" y="f105"/>
                  <a:pt x="f106" y="f107"/>
                  <a:pt x="f5" y="f7"/>
                </a:cubicBezTo>
                <a:cubicBezTo>
                  <a:pt x="f108" y="f109"/>
                  <a:pt x="f110" y="f111"/>
                  <a:pt x="f5" y="f5"/>
                </a:cubicBezTo>
                <a:close/>
              </a:path>
            </a:pathLst>
          </a:custGeom>
          <a:solidFill>
            <a:srgbClr val="E97132"/>
          </a:solidFill>
          <a:ln w="38103" cap="rnd">
            <a:solidFill>
              <a:srgbClr val="E97132"/>
            </a:solidFill>
            <a:prstDash val="solid"/>
            <a:roun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ptos"/>
            </a:endParaRPr>
          </a:p>
        </p:txBody>
      </p:sp>
      <p:sp>
        <p:nvSpPr>
          <p:cNvPr id="6" name="Rectangle 2">
            <a:extLst>
              <a:ext uri="{FF2B5EF4-FFF2-40B4-BE49-F238E27FC236}">
                <a16:creationId xmlns:a16="http://schemas.microsoft.com/office/drawing/2014/main" id="{DE9ABA78-7CFD-2997-11CC-D050168556BA}"/>
              </a:ext>
            </a:extLst>
          </p:cNvPr>
          <p:cNvSpPr/>
          <p:nvPr/>
        </p:nvSpPr>
        <p:spPr>
          <a:xfrm>
            <a:off x="6738935" y="2665411"/>
            <a:ext cx="4819646" cy="3549645"/>
          </a:xfrm>
          <a:prstGeom prst="rect">
            <a:avLst/>
          </a:prstGeom>
          <a:noFill/>
          <a:ln cap="flat">
            <a:noFill/>
            <a:prstDash val="solid"/>
          </a:ln>
        </p:spPr>
        <p:txBody>
          <a:bodyPr vert="horz" wrap="square" lIns="91440" tIns="45720" rIns="91440" bIns="45720" anchor="t" anchorCtr="0" compatLnSpc="1">
            <a:noAutofit/>
          </a:bodyPr>
          <a:lstStyle/>
          <a:p>
            <a:pPr marL="457200" marR="0" lvl="0" indent="-228600" algn="l" defTabSz="914400" rtl="0" fontAlgn="auto" hangingPunct="1">
              <a:lnSpc>
                <a:spcPct val="90000"/>
              </a:lnSpc>
              <a:spcBef>
                <a:spcPts val="1000"/>
              </a:spcBef>
              <a:spcAft>
                <a:spcPts val="0"/>
              </a:spcAft>
              <a:buClr>
                <a:srgbClr val="156082"/>
              </a:buClr>
              <a:buSzPct val="80000"/>
              <a:buFont typeface="Arial" pitchFamily="34"/>
              <a:buChar char="•"/>
              <a:tabLst/>
              <a:defRPr sz="1800" b="0" i="0" u="none" strike="noStrike" kern="0" cap="none" spc="0" baseline="0">
                <a:solidFill>
                  <a:srgbClr val="000000"/>
                </a:solidFill>
                <a:uFillTx/>
              </a:defRPr>
            </a:pPr>
            <a:endParaRPr lang="en-US" sz="2200" b="0" i="0" u="none" strike="noStrike" kern="1200" cap="none" spc="0" baseline="0" dirty="0">
              <a:solidFill>
                <a:srgbClr val="000000"/>
              </a:solidFill>
              <a:uFillTx/>
              <a:latin typeface="Aptos" pitchFamily="34"/>
            </a:endParaRPr>
          </a:p>
        </p:txBody>
      </p:sp>
      <p:sp>
        <p:nvSpPr>
          <p:cNvPr id="7" name="Rectangle 6">
            <a:extLst>
              <a:ext uri="{FF2B5EF4-FFF2-40B4-BE49-F238E27FC236}">
                <a16:creationId xmlns:a16="http://schemas.microsoft.com/office/drawing/2014/main" id="{CA19C860-1557-EB93-9431-F534398B7D91}"/>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rmAutofit/>
          </a:bodyPr>
          <a:lstStyle/>
          <a:p>
            <a:pPr marL="0" marR="0" lvl="0" indent="0" algn="r"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fld id="{95057210-071A-4BB4-BF9C-98F5BE3ED1B0}" type="slidenum">
              <a:rPr lang="en-US" sz="1200" b="0" i="0" u="none" strike="noStrike" kern="1200" cap="none" spc="0" baseline="0">
                <a:solidFill>
                  <a:srgbClr val="898989"/>
                </a:solidFill>
                <a:uFillTx/>
                <a:latin typeface="Aptos"/>
              </a:rPr>
              <a:t>1</a:t>
            </a:fld>
            <a:endParaRPr lang="en-US" sz="1200" b="0" i="0" u="none" strike="noStrike" kern="1200" cap="none" spc="0" baseline="0">
              <a:solidFill>
                <a:srgbClr val="898989"/>
              </a:solidFill>
              <a:uFillTx/>
              <a:latin typeface="Aptos"/>
            </a:endParaRPr>
          </a:p>
        </p:txBody>
      </p:sp>
      <p:sp>
        <p:nvSpPr>
          <p:cNvPr id="9" name="TextBox 8">
            <a:extLst>
              <a:ext uri="{FF2B5EF4-FFF2-40B4-BE49-F238E27FC236}">
                <a16:creationId xmlns:a16="http://schemas.microsoft.com/office/drawing/2014/main" id="{B4BC6EA8-EA5E-57E3-53C8-762F5B41AAA3}"/>
              </a:ext>
            </a:extLst>
          </p:cNvPr>
          <p:cNvSpPr txBox="1"/>
          <p:nvPr/>
        </p:nvSpPr>
        <p:spPr>
          <a:xfrm>
            <a:off x="5210629" y="2773256"/>
            <a:ext cx="6638612" cy="3416320"/>
          </a:xfrm>
          <a:prstGeom prst="rect">
            <a:avLst/>
          </a:prstGeom>
          <a:noFill/>
        </p:spPr>
        <p:txBody>
          <a:bodyPr wrap="square" rtlCol="0">
            <a:spAutoFit/>
          </a:bodyPr>
          <a:lstStyle/>
          <a:p>
            <a:pPr lvl="0"/>
            <a:r>
              <a:rPr lang="en-GB" sz="2400" b="1" u="sng" dirty="0">
                <a:latin typeface="Arial" pitchFamily="34"/>
              </a:rPr>
              <a:t>TRUTH BODIES</a:t>
            </a:r>
          </a:p>
          <a:p>
            <a:pPr lvl="0"/>
            <a:endParaRPr lang="en-GB" sz="2400" b="1" u="sng" dirty="0">
              <a:latin typeface="Arial" pitchFamily="34"/>
            </a:endParaRPr>
          </a:p>
          <a:p>
            <a:pPr marL="514350" lvl="0" indent="-514350">
              <a:buFont typeface="+mj-lt"/>
              <a:buAutoNum type="arabicPeriod"/>
            </a:pPr>
            <a:r>
              <a:rPr lang="en-GB" sz="2400" b="0" dirty="0">
                <a:latin typeface="Arial" pitchFamily="34"/>
              </a:rPr>
              <a:t>The Dharmakaya – or </a:t>
            </a:r>
            <a:r>
              <a:rPr lang="en-GB" sz="2400" dirty="0">
                <a:latin typeface="Arial" pitchFamily="34"/>
              </a:rPr>
              <a:t>Truth Body</a:t>
            </a:r>
          </a:p>
          <a:p>
            <a:pPr marL="457200" lvl="0" indent="-457200">
              <a:buFont typeface="+mj-lt"/>
              <a:buAutoNum type="arabicPeriod"/>
            </a:pPr>
            <a:r>
              <a:rPr lang="en-GB" sz="2400" b="1" dirty="0">
                <a:latin typeface="Arial" pitchFamily="34"/>
              </a:rPr>
              <a:t> </a:t>
            </a:r>
            <a:r>
              <a:rPr lang="en-GB" sz="2400" dirty="0">
                <a:latin typeface="Arial" pitchFamily="34"/>
              </a:rPr>
              <a:t>The </a:t>
            </a:r>
            <a:r>
              <a:rPr lang="en-GB" sz="2400" dirty="0" err="1">
                <a:latin typeface="Arial" pitchFamily="34"/>
              </a:rPr>
              <a:t>Svbhavikakaya</a:t>
            </a:r>
            <a:r>
              <a:rPr lang="en-GB" sz="2400" dirty="0">
                <a:latin typeface="Arial" pitchFamily="34"/>
              </a:rPr>
              <a:t> - Nature body</a:t>
            </a:r>
          </a:p>
          <a:p>
            <a:pPr lvl="0"/>
            <a:endParaRPr lang="en-GB" sz="2400" dirty="0">
              <a:latin typeface="Arial" pitchFamily="34"/>
            </a:endParaRPr>
          </a:p>
          <a:p>
            <a:pPr lvl="0"/>
            <a:r>
              <a:rPr lang="en-GB" sz="2400" b="1" u="sng" dirty="0">
                <a:latin typeface="Arial" pitchFamily="34"/>
              </a:rPr>
              <a:t>FORM BODIES</a:t>
            </a:r>
          </a:p>
          <a:p>
            <a:pPr lvl="0"/>
            <a:endParaRPr lang="en-GB" sz="2400" b="1" u="sng" dirty="0">
              <a:latin typeface="Arial" pitchFamily="34"/>
            </a:endParaRPr>
          </a:p>
          <a:p>
            <a:pPr lvl="0"/>
            <a:r>
              <a:rPr lang="en-GB" sz="2400" b="1" u="sng" dirty="0">
                <a:latin typeface="Arial" pitchFamily="34"/>
              </a:rPr>
              <a:t>3. </a:t>
            </a:r>
            <a:r>
              <a:rPr lang="en-GB" sz="2400" b="0" dirty="0">
                <a:latin typeface="Arial" pitchFamily="34"/>
              </a:rPr>
              <a:t>The Sambhogakaya – or </a:t>
            </a:r>
            <a:r>
              <a:rPr lang="en-GB" sz="2400" dirty="0">
                <a:latin typeface="Arial" pitchFamily="34"/>
              </a:rPr>
              <a:t>Enjoyment Body</a:t>
            </a:r>
            <a:endParaRPr lang="en-GB" sz="2400" b="0" dirty="0">
              <a:latin typeface="Arial" pitchFamily="34"/>
            </a:endParaRPr>
          </a:p>
          <a:p>
            <a:pPr lvl="0"/>
            <a:r>
              <a:rPr lang="en-GB" sz="2400" dirty="0">
                <a:latin typeface="Arial" pitchFamily="34"/>
              </a:rPr>
              <a:t>4. </a:t>
            </a:r>
            <a:r>
              <a:rPr lang="en-GB" sz="2400" b="0" dirty="0">
                <a:latin typeface="Arial" pitchFamily="34"/>
              </a:rPr>
              <a:t> The Nirmanakaya – or </a:t>
            </a:r>
            <a:r>
              <a:rPr lang="en-GB" sz="2400" dirty="0">
                <a:latin typeface="Arial" pitchFamily="34"/>
              </a:rPr>
              <a:t>Emanation Body</a:t>
            </a:r>
          </a:p>
        </p:txBody>
      </p:sp>
      <p:pic>
        <p:nvPicPr>
          <p:cNvPr id="2050" name="Picture 2" descr="Samantabhadra Digital Print 8.4 x 11.7 inch by Robert Beer">
            <a:extLst>
              <a:ext uri="{FF2B5EF4-FFF2-40B4-BE49-F238E27FC236}">
                <a16:creationId xmlns:a16="http://schemas.microsoft.com/office/drawing/2014/main" id="{91389821-B7C1-91D2-969B-16F91B3D52F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759" y="1329435"/>
            <a:ext cx="4708212" cy="51678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89CE7163-E2D2-D0DF-2D1B-A94D62FCC5B5}"/>
              </a:ext>
            </a:extLst>
          </p:cNvPr>
          <p:cNvSpPr txBox="1"/>
          <p:nvPr/>
        </p:nvSpPr>
        <p:spPr>
          <a:xfrm>
            <a:off x="183101" y="290139"/>
            <a:ext cx="4867870" cy="1107996"/>
          </a:xfrm>
          <a:prstGeom prst="rect">
            <a:avLst/>
          </a:prstGeom>
          <a:noFill/>
        </p:spPr>
        <p:txBody>
          <a:bodyPr wrap="square" rtlCol="0">
            <a:spAutoFit/>
          </a:bodyPr>
          <a:lstStyle/>
          <a:p>
            <a:r>
              <a:rPr lang="en-GB" dirty="0"/>
              <a:t>POINT THREE</a:t>
            </a:r>
          </a:p>
          <a:p>
            <a:r>
              <a:rPr lang="en-GB" sz="2400" b="1" dirty="0"/>
              <a:t>TRANSFORMING ADVERSITY INTO THE PATH OF ENLIGHTENMENT</a:t>
            </a:r>
          </a:p>
        </p:txBody>
      </p:sp>
    </p:spTree>
    <p:extLst>
      <p:ext uri="{BB962C8B-B14F-4D97-AF65-F5344CB8AC3E}">
        <p14:creationId xmlns:p14="http://schemas.microsoft.com/office/powerpoint/2010/main" val="3278678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3">
    <p:bg>
      <p:bgPr>
        <a:gradFill>
          <a:gsLst>
            <a:gs pos="0">
              <a:schemeClr val="bg1">
                <a:lumMod val="8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Rectangle 11285" descr="&quot;&quot;">
            <a:extLst>
              <a:ext uri="{FF2B5EF4-FFF2-40B4-BE49-F238E27FC236}">
                <a16:creationId xmlns:a16="http://schemas.microsoft.com/office/drawing/2014/main" id="{B32E059A-DA14-1031-50A4-ED337F68D750}"/>
              </a:ext>
            </a:extLst>
          </p:cNvPr>
          <p:cNvSpPr>
            <a:spLocks noMove="1" noResize="1"/>
          </p:cNvSpPr>
          <p:nvPr/>
        </p:nvSpPr>
        <p:spPr>
          <a:xfrm>
            <a:off x="0" y="0"/>
            <a:ext cx="12191996" cy="6858000"/>
          </a:xfrm>
          <a:prstGeom prst="rect">
            <a:avLst/>
          </a:prstGeom>
          <a:solidFill>
            <a:srgbClr val="FFFFFF"/>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800" b="0" i="0" u="none" strike="noStrike" kern="1200" cap="none" spc="0" baseline="0" dirty="0" err="1">
                <a:solidFill>
                  <a:srgbClr val="FFFFFF"/>
                </a:solidFill>
                <a:uFillTx/>
                <a:latin typeface="Aptos"/>
              </a:rPr>
              <a:t>whowWOm</a:t>
            </a:r>
            <a:endParaRPr lang="en-US" sz="1800" b="0" i="0" u="none" strike="noStrike" kern="1200" cap="none" spc="0" baseline="0" dirty="0">
              <a:solidFill>
                <a:srgbClr val="FFFFFF"/>
              </a:solidFill>
              <a:uFillTx/>
              <a:latin typeface="Aptos"/>
            </a:endParaRPr>
          </a:p>
        </p:txBody>
      </p:sp>
      <p:sp>
        <p:nvSpPr>
          <p:cNvPr id="3" name="Rectangle 2">
            <a:extLst>
              <a:ext uri="{FF2B5EF4-FFF2-40B4-BE49-F238E27FC236}">
                <a16:creationId xmlns:a16="http://schemas.microsoft.com/office/drawing/2014/main" id="{A53A554B-E83B-DD3B-E8BF-29DFC592657D}"/>
              </a:ext>
            </a:extLst>
          </p:cNvPr>
          <p:cNvSpPr txBox="1">
            <a:spLocks noGrp="1"/>
          </p:cNvSpPr>
          <p:nvPr>
            <p:ph type="title"/>
          </p:nvPr>
        </p:nvSpPr>
        <p:spPr>
          <a:xfrm>
            <a:off x="6738935" y="638178"/>
            <a:ext cx="4819646" cy="1476371"/>
          </a:xfrm>
        </p:spPr>
        <p:txBody>
          <a:bodyPr anchor="b">
            <a:normAutofit/>
          </a:bodyPr>
          <a:lstStyle/>
          <a:p>
            <a:pPr lvl="0"/>
            <a:br>
              <a:rPr lang="en-US" sz="2600" dirty="0"/>
            </a:br>
            <a:br>
              <a:rPr lang="en-US" sz="2600" dirty="0"/>
            </a:br>
            <a:r>
              <a:rPr lang="en-US" sz="3200" b="1" dirty="0"/>
              <a:t>THE WISDOM TRUTH BODY</a:t>
            </a:r>
            <a:endParaRPr lang="en-US" sz="3200" b="1" dirty="0">
              <a:latin typeface="Arial" panose="020B0604020202020204" pitchFamily="34" charset="0"/>
              <a:cs typeface="Arial" panose="020B0604020202020204" pitchFamily="34" charset="0"/>
            </a:endParaRPr>
          </a:p>
        </p:txBody>
      </p:sp>
      <p:sp>
        <p:nvSpPr>
          <p:cNvPr id="5" name="sketch line" descr="&quot;&quot;">
            <a:extLst>
              <a:ext uri="{FF2B5EF4-FFF2-40B4-BE49-F238E27FC236}">
                <a16:creationId xmlns:a16="http://schemas.microsoft.com/office/drawing/2014/main" id="{CC4D9026-926E-1AA6-0F39-AC10CEE01BD4}"/>
              </a:ext>
            </a:extLst>
          </p:cNvPr>
          <p:cNvSpPr>
            <a:spLocks noMove="1" noResize="1"/>
          </p:cNvSpPr>
          <p:nvPr/>
        </p:nvSpPr>
        <p:spPr>
          <a:xfrm>
            <a:off x="6738935" y="2373316"/>
            <a:ext cx="3255958" cy="17465"/>
          </a:xfrm>
          <a:custGeom>
            <a:avLst/>
            <a:gdLst>
              <a:gd name="f0" fmla="val 10800000"/>
              <a:gd name="f1" fmla="val 5400000"/>
              <a:gd name="f2" fmla="val 180"/>
              <a:gd name="f3" fmla="val w"/>
              <a:gd name="f4" fmla="val h"/>
              <a:gd name="f5" fmla="val 0"/>
              <a:gd name="f6" fmla="val 3255095"/>
              <a:gd name="f7" fmla="val 18288"/>
              <a:gd name="f8" fmla="val 240201"/>
              <a:gd name="f9" fmla="val -22123"/>
              <a:gd name="f10" fmla="val 462021"/>
              <a:gd name="f11" fmla="val -19623"/>
              <a:gd name="f12" fmla="val 618468"/>
              <a:gd name="f13" fmla="val 774915"/>
              <a:gd name="f14" fmla="val 19623"/>
              <a:gd name="f15" fmla="val 974734"/>
              <a:gd name="f16" fmla="val 2035"/>
              <a:gd name="f17" fmla="val 1269487"/>
              <a:gd name="f18" fmla="val 1564240"/>
              <a:gd name="f19" fmla="val -2035"/>
              <a:gd name="f20" fmla="val 1733579"/>
              <a:gd name="f21" fmla="val 10639"/>
              <a:gd name="f22" fmla="val 1953057"/>
              <a:gd name="f23" fmla="val 2172535"/>
              <a:gd name="f24" fmla="val -10639"/>
              <a:gd name="f25" fmla="val 2453962"/>
              <a:gd name="f26" fmla="val 14018"/>
              <a:gd name="f27" fmla="val 2636627"/>
              <a:gd name="f28" fmla="val 2819292"/>
              <a:gd name="f29" fmla="val -14018"/>
              <a:gd name="f30" fmla="val 3121375"/>
              <a:gd name="f31" fmla="val 5399"/>
              <a:gd name="f32" fmla="val 3254386"/>
              <a:gd name="f33" fmla="val 8157"/>
              <a:gd name="f34" fmla="val 3254682"/>
              <a:gd name="f35" fmla="val 12125"/>
              <a:gd name="f36" fmla="val 3088545"/>
              <a:gd name="f37" fmla="val 23203"/>
              <a:gd name="f38" fmla="val 2687475"/>
              <a:gd name="f39" fmla="val 7419"/>
              <a:gd name="f40" fmla="val 2538974"/>
              <a:gd name="f41" fmla="val 2390473"/>
              <a:gd name="f42" fmla="val 29157"/>
              <a:gd name="f43" fmla="val 2137381"/>
              <a:gd name="f44" fmla="val -8959"/>
              <a:gd name="f45" fmla="val 1822853"/>
              <a:gd name="f46" fmla="val 1508325"/>
              <a:gd name="f47" fmla="val 45535"/>
              <a:gd name="f48" fmla="val 1466437"/>
              <a:gd name="f49" fmla="val 20385"/>
              <a:gd name="f50" fmla="val 1171834"/>
              <a:gd name="f51" fmla="val 877231"/>
              <a:gd name="f52" fmla="val 16191"/>
              <a:gd name="f53" fmla="val 561097"/>
              <a:gd name="f54" fmla="val 37643"/>
              <a:gd name="f55" fmla="val -46"/>
              <a:gd name="f56" fmla="val 12483"/>
              <a:gd name="f57" fmla="val -203"/>
              <a:gd name="f58" fmla="val 6491"/>
              <a:gd name="f59" fmla="val 291965"/>
              <a:gd name="f60" fmla="val 19429"/>
              <a:gd name="f61" fmla="val 363155"/>
              <a:gd name="f62" fmla="val 8568"/>
              <a:gd name="f63" fmla="val 873781"/>
              <a:gd name="f64" fmla="val -8568"/>
              <a:gd name="f65" fmla="val 904459"/>
              <a:gd name="f66" fmla="val -19505"/>
              <a:gd name="f67" fmla="val 1439209"/>
              <a:gd name="f68" fmla="val 19505"/>
              <a:gd name="f69" fmla="val 1744369"/>
              <a:gd name="f70" fmla="val 9790"/>
              <a:gd name="f71" fmla="val 1887955"/>
              <a:gd name="f72" fmla="val 2031541"/>
              <a:gd name="f73" fmla="val -9790"/>
              <a:gd name="f74" fmla="val 2346378"/>
              <a:gd name="f75" fmla="val 21240"/>
              <a:gd name="f76" fmla="val 2506423"/>
              <a:gd name="f77" fmla="val 2666468"/>
              <a:gd name="f78" fmla="val -21240"/>
              <a:gd name="f79" fmla="val 2990257"/>
              <a:gd name="f80" fmla="val 30414"/>
              <a:gd name="f81" fmla="val 3254831"/>
              <a:gd name="f82" fmla="val 4493"/>
              <a:gd name="f83" fmla="val 3255479"/>
              <a:gd name="f84" fmla="val 9472"/>
              <a:gd name="f85" fmla="val 3120743"/>
              <a:gd name="f86" fmla="val 16690"/>
              <a:gd name="f87" fmla="val 2759628"/>
              <a:gd name="f88" fmla="val 42462"/>
              <a:gd name="f89" fmla="val 2604076"/>
              <a:gd name="f90" fmla="val 2448524"/>
              <a:gd name="f91" fmla="val -5886"/>
              <a:gd name="f92" fmla="val 2184336"/>
              <a:gd name="f93" fmla="val 19599"/>
              <a:gd name="f94" fmla="val 1591574"/>
              <a:gd name="f95" fmla="val 16977"/>
              <a:gd name="f96" fmla="val 1548845"/>
              <a:gd name="f97" fmla="val 6870"/>
              <a:gd name="f98" fmla="val 1334589"/>
              <a:gd name="f99" fmla="val 1120333"/>
              <a:gd name="f100" fmla="val 29706"/>
              <a:gd name="f101" fmla="val 996014"/>
              <a:gd name="f102" fmla="val 9662"/>
              <a:gd name="f103" fmla="val 683570"/>
              <a:gd name="f104" fmla="val 371126"/>
              <a:gd name="f105" fmla="val 26914"/>
              <a:gd name="f106" fmla="val 198687"/>
              <a:gd name="f107" fmla="val 16167"/>
              <a:gd name="f108" fmla="val 843"/>
              <a:gd name="f109" fmla="val 9577"/>
              <a:gd name="f110" fmla="val 371"/>
              <a:gd name="f111" fmla="val 6900"/>
              <a:gd name="f112" fmla="+- 0 0 -90"/>
              <a:gd name="f113" fmla="*/ f3 1 3255095"/>
              <a:gd name="f114" fmla="*/ f4 1 18288"/>
              <a:gd name="f115" fmla="val f5"/>
              <a:gd name="f116" fmla="val f6"/>
              <a:gd name="f117" fmla="val f7"/>
              <a:gd name="f118" fmla="*/ f112 f0 1"/>
              <a:gd name="f119" fmla="+- f117 0 f115"/>
              <a:gd name="f120" fmla="+- f116 0 f115"/>
              <a:gd name="f121" fmla="*/ f118 1 f2"/>
              <a:gd name="f122" fmla="*/ f120 1 3255095"/>
              <a:gd name="f123" fmla="*/ f119 1 18288"/>
              <a:gd name="f124" fmla="*/ 0 f120 1"/>
              <a:gd name="f125" fmla="*/ 0 f119 1"/>
              <a:gd name="f126" fmla="*/ 618468 f120 1"/>
              <a:gd name="f127" fmla="*/ 1269487 f120 1"/>
              <a:gd name="f128" fmla="*/ 1953057 f120 1"/>
              <a:gd name="f129" fmla="*/ 2636627 f120 1"/>
              <a:gd name="f130" fmla="*/ 3255095 f120 1"/>
              <a:gd name="f131" fmla="*/ 18288 f119 1"/>
              <a:gd name="f132" fmla="*/ 2538974 f120 1"/>
              <a:gd name="f133" fmla="*/ 1822853 f120 1"/>
              <a:gd name="f134" fmla="*/ 1171834 f120 1"/>
              <a:gd name="f135" fmla="+- f121 0 f1"/>
              <a:gd name="f136" fmla="*/ f124 1 3255095"/>
              <a:gd name="f137" fmla="*/ f125 1 18288"/>
              <a:gd name="f138" fmla="*/ f126 1 3255095"/>
              <a:gd name="f139" fmla="*/ f127 1 3255095"/>
              <a:gd name="f140" fmla="*/ f128 1 3255095"/>
              <a:gd name="f141" fmla="*/ f129 1 3255095"/>
              <a:gd name="f142" fmla="*/ f130 1 3255095"/>
              <a:gd name="f143" fmla="*/ f131 1 18288"/>
              <a:gd name="f144" fmla="*/ f132 1 3255095"/>
              <a:gd name="f145" fmla="*/ f133 1 3255095"/>
              <a:gd name="f146" fmla="*/ f134 1 3255095"/>
              <a:gd name="f147" fmla="*/ f115 1 f122"/>
              <a:gd name="f148" fmla="*/ f116 1 f122"/>
              <a:gd name="f149" fmla="*/ f115 1 f123"/>
              <a:gd name="f150" fmla="*/ f117 1 f123"/>
              <a:gd name="f151" fmla="*/ f136 1 f122"/>
              <a:gd name="f152" fmla="*/ f137 1 f123"/>
              <a:gd name="f153" fmla="*/ f138 1 f122"/>
              <a:gd name="f154" fmla="*/ f139 1 f122"/>
              <a:gd name="f155" fmla="*/ f140 1 f122"/>
              <a:gd name="f156" fmla="*/ f141 1 f122"/>
              <a:gd name="f157" fmla="*/ f142 1 f122"/>
              <a:gd name="f158" fmla="*/ f143 1 f123"/>
              <a:gd name="f159" fmla="*/ f144 1 f122"/>
              <a:gd name="f160" fmla="*/ f145 1 f122"/>
              <a:gd name="f161" fmla="*/ f146 1 f122"/>
              <a:gd name="f162" fmla="*/ f147 f113 1"/>
              <a:gd name="f163" fmla="*/ f148 f113 1"/>
              <a:gd name="f164" fmla="*/ f150 f114 1"/>
              <a:gd name="f165" fmla="*/ f149 f114 1"/>
              <a:gd name="f166" fmla="*/ f151 f113 1"/>
              <a:gd name="f167" fmla="*/ f152 f114 1"/>
              <a:gd name="f168" fmla="*/ f153 f113 1"/>
              <a:gd name="f169" fmla="*/ f154 f113 1"/>
              <a:gd name="f170" fmla="*/ f155 f113 1"/>
              <a:gd name="f171" fmla="*/ f156 f113 1"/>
              <a:gd name="f172" fmla="*/ f157 f113 1"/>
              <a:gd name="f173" fmla="*/ f158 f114 1"/>
              <a:gd name="f174" fmla="*/ f159 f113 1"/>
              <a:gd name="f175" fmla="*/ f160 f113 1"/>
              <a:gd name="f176" fmla="*/ f161 f113 1"/>
            </a:gdLst>
            <a:ahLst/>
            <a:cxnLst>
              <a:cxn ang="3cd4">
                <a:pos x="hc" y="t"/>
              </a:cxn>
              <a:cxn ang="0">
                <a:pos x="r" y="vc"/>
              </a:cxn>
              <a:cxn ang="cd4">
                <a:pos x="hc" y="b"/>
              </a:cxn>
              <a:cxn ang="cd2">
                <a:pos x="l" y="vc"/>
              </a:cxn>
              <a:cxn ang="f135">
                <a:pos x="f166" y="f167"/>
              </a:cxn>
              <a:cxn ang="f135">
                <a:pos x="f168" y="f167"/>
              </a:cxn>
              <a:cxn ang="f135">
                <a:pos x="f169" y="f167"/>
              </a:cxn>
              <a:cxn ang="f135">
                <a:pos x="f170" y="f167"/>
              </a:cxn>
              <a:cxn ang="f135">
                <a:pos x="f171" y="f167"/>
              </a:cxn>
              <a:cxn ang="f135">
                <a:pos x="f172" y="f167"/>
              </a:cxn>
              <a:cxn ang="f135">
                <a:pos x="f172" y="f173"/>
              </a:cxn>
              <a:cxn ang="f135">
                <a:pos x="f174" y="f173"/>
              </a:cxn>
              <a:cxn ang="f135">
                <a:pos x="f175" y="f173"/>
              </a:cxn>
              <a:cxn ang="f135">
                <a:pos x="f176" y="f173"/>
              </a:cxn>
              <a:cxn ang="f135">
                <a:pos x="f166" y="f173"/>
              </a:cxn>
              <a:cxn ang="f135">
                <a:pos x="f166" y="f167"/>
              </a:cxn>
            </a:cxnLst>
            <a:rect l="f162" t="f165" r="f163" b="f164"/>
            <a:pathLst>
              <a:path w="3255095" h="18288" fill="none">
                <a:moveTo>
                  <a:pt x="f5" y="f5"/>
                </a:moveTo>
                <a:cubicBezTo>
                  <a:pt x="f8" y="f9"/>
                  <a:pt x="f10" y="f11"/>
                  <a:pt x="f12" y="f5"/>
                </a:cubicBezTo>
                <a:cubicBezTo>
                  <a:pt x="f13" y="f14"/>
                  <a:pt x="f15" y="f16"/>
                  <a:pt x="f17" y="f5"/>
                </a:cubicBezTo>
                <a:cubicBezTo>
                  <a:pt x="f18" y="f19"/>
                  <a:pt x="f20" y="f21"/>
                  <a:pt x="f22" y="f5"/>
                </a:cubicBezTo>
                <a:cubicBezTo>
                  <a:pt x="f23" y="f24"/>
                  <a:pt x="f25" y="f26"/>
                  <a:pt x="f27" y="f5"/>
                </a:cubicBezTo>
                <a:cubicBezTo>
                  <a:pt x="f28" y="f29"/>
                  <a:pt x="f30" y="f31"/>
                  <a:pt x="f6" y="f5"/>
                </a:cubicBezTo>
                <a:cubicBezTo>
                  <a:pt x="f32" y="f33"/>
                  <a:pt x="f34" y="f35"/>
                  <a:pt x="f6" y="f7"/>
                </a:cubicBezTo>
                <a:cubicBezTo>
                  <a:pt x="f36" y="f37"/>
                  <a:pt x="f38" y="f39"/>
                  <a:pt x="f40" y="f7"/>
                </a:cubicBezTo>
                <a:cubicBezTo>
                  <a:pt x="f41" y="f42"/>
                  <a:pt x="f43" y="f44"/>
                  <a:pt x="f45" y="f7"/>
                </a:cubicBezTo>
                <a:cubicBezTo>
                  <a:pt x="f46" y="f47"/>
                  <a:pt x="f48" y="f49"/>
                  <a:pt x="f50" y="f7"/>
                </a:cubicBezTo>
                <a:cubicBezTo>
                  <a:pt x="f51" y="f52"/>
                  <a:pt x="f53" y="f54"/>
                  <a:pt x="f5" y="f7"/>
                </a:cubicBezTo>
                <a:cubicBezTo>
                  <a:pt x="f55" y="f56"/>
                  <a:pt x="f57" y="f58"/>
                  <a:pt x="f5" y="f5"/>
                </a:cubicBezTo>
                <a:close/>
              </a:path>
              <a:path w="3255095" h="18288" stroke="0">
                <a:moveTo>
                  <a:pt x="f5" y="f5"/>
                </a:moveTo>
                <a:cubicBezTo>
                  <a:pt x="f59" y="f60"/>
                  <a:pt x="f61" y="f62"/>
                  <a:pt x="f12" y="f5"/>
                </a:cubicBezTo>
                <a:cubicBezTo>
                  <a:pt x="f63" y="f64"/>
                  <a:pt x="f65" y="f66"/>
                  <a:pt x="f50" y="f5"/>
                </a:cubicBezTo>
                <a:cubicBezTo>
                  <a:pt x="f67" y="f68"/>
                  <a:pt x="f69" y="f70"/>
                  <a:pt x="f71" y="f5"/>
                </a:cubicBezTo>
                <a:cubicBezTo>
                  <a:pt x="f72" y="f73"/>
                  <a:pt x="f74" y="f75"/>
                  <a:pt x="f76" y="f5"/>
                </a:cubicBezTo>
                <a:cubicBezTo>
                  <a:pt x="f77" y="f78"/>
                  <a:pt x="f79" y="f80"/>
                  <a:pt x="f6" y="f5"/>
                </a:cubicBezTo>
                <a:cubicBezTo>
                  <a:pt x="f81" y="f82"/>
                  <a:pt x="f83" y="f84"/>
                  <a:pt x="f6" y="f7"/>
                </a:cubicBezTo>
                <a:cubicBezTo>
                  <a:pt x="f85" y="f86"/>
                  <a:pt x="f87" y="f88"/>
                  <a:pt x="f89" y="f7"/>
                </a:cubicBezTo>
                <a:cubicBezTo>
                  <a:pt x="f90" y="f91"/>
                  <a:pt x="f92" y="f93"/>
                  <a:pt x="f71" y="f7"/>
                </a:cubicBezTo>
                <a:cubicBezTo>
                  <a:pt x="f94" y="f95"/>
                  <a:pt x="f96" y="f97"/>
                  <a:pt x="f98" y="f7"/>
                </a:cubicBezTo>
                <a:cubicBezTo>
                  <a:pt x="f99" y="f100"/>
                  <a:pt x="f101" y="f102"/>
                  <a:pt x="f103" y="f7"/>
                </a:cubicBezTo>
                <a:cubicBezTo>
                  <a:pt x="f104" y="f105"/>
                  <a:pt x="f106" y="f107"/>
                  <a:pt x="f5" y="f7"/>
                </a:cubicBezTo>
                <a:cubicBezTo>
                  <a:pt x="f108" y="f109"/>
                  <a:pt x="f110" y="f111"/>
                  <a:pt x="f5" y="f5"/>
                </a:cubicBezTo>
                <a:close/>
              </a:path>
            </a:pathLst>
          </a:custGeom>
          <a:solidFill>
            <a:srgbClr val="E97132"/>
          </a:solidFill>
          <a:ln w="38103" cap="rnd">
            <a:solidFill>
              <a:srgbClr val="E97132"/>
            </a:solidFill>
            <a:prstDash val="solid"/>
            <a:roun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ptos"/>
            </a:endParaRPr>
          </a:p>
        </p:txBody>
      </p:sp>
      <p:sp>
        <p:nvSpPr>
          <p:cNvPr id="6" name="Rectangle 2">
            <a:extLst>
              <a:ext uri="{FF2B5EF4-FFF2-40B4-BE49-F238E27FC236}">
                <a16:creationId xmlns:a16="http://schemas.microsoft.com/office/drawing/2014/main" id="{467FEEA9-8254-5981-6741-F537AD573FE4}"/>
              </a:ext>
            </a:extLst>
          </p:cNvPr>
          <p:cNvSpPr/>
          <p:nvPr/>
        </p:nvSpPr>
        <p:spPr>
          <a:xfrm>
            <a:off x="6738935" y="2665411"/>
            <a:ext cx="4819646" cy="3549645"/>
          </a:xfrm>
          <a:prstGeom prst="rect">
            <a:avLst/>
          </a:prstGeom>
          <a:noFill/>
          <a:ln cap="flat">
            <a:noFill/>
            <a:prstDash val="solid"/>
          </a:ln>
        </p:spPr>
        <p:txBody>
          <a:bodyPr vert="horz" wrap="square" lIns="91440" tIns="45720" rIns="91440" bIns="45720" anchor="t" anchorCtr="0" compatLnSpc="1">
            <a:noAutofit/>
          </a:bodyPr>
          <a:lstStyle/>
          <a:p>
            <a:pPr marL="457200" marR="0" lvl="0" indent="-228600" algn="l" defTabSz="914400" rtl="0" fontAlgn="auto" hangingPunct="1">
              <a:lnSpc>
                <a:spcPct val="90000"/>
              </a:lnSpc>
              <a:spcBef>
                <a:spcPts val="1000"/>
              </a:spcBef>
              <a:spcAft>
                <a:spcPts val="0"/>
              </a:spcAft>
              <a:buClr>
                <a:srgbClr val="156082"/>
              </a:buClr>
              <a:buSzPct val="80000"/>
              <a:buFont typeface="Arial" pitchFamily="34"/>
              <a:buChar char="•"/>
              <a:tabLst/>
              <a:defRPr sz="1800" b="0" i="0" u="none" strike="noStrike" kern="0" cap="none" spc="0" baseline="0">
                <a:solidFill>
                  <a:srgbClr val="000000"/>
                </a:solidFill>
                <a:uFillTx/>
              </a:defRPr>
            </a:pPr>
            <a:endParaRPr lang="en-US" sz="2200" b="0" i="0" u="none" strike="noStrike" kern="1200" cap="none" spc="0" baseline="0" dirty="0">
              <a:solidFill>
                <a:srgbClr val="000000"/>
              </a:solidFill>
              <a:uFillTx/>
              <a:latin typeface="Aptos" pitchFamily="34"/>
            </a:endParaRPr>
          </a:p>
        </p:txBody>
      </p:sp>
      <p:sp>
        <p:nvSpPr>
          <p:cNvPr id="7" name="Rectangle 6">
            <a:extLst>
              <a:ext uri="{FF2B5EF4-FFF2-40B4-BE49-F238E27FC236}">
                <a16:creationId xmlns:a16="http://schemas.microsoft.com/office/drawing/2014/main" id="{B667A653-8ABF-6A0E-C1A4-D708568FFA74}"/>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rmAutofit/>
          </a:bodyPr>
          <a:lstStyle/>
          <a:p>
            <a:pPr marL="0" marR="0" lvl="0" indent="0" algn="r"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fld id="{95057210-071A-4BB4-BF9C-98F5BE3ED1B0}" type="slidenum">
              <a:rPr lang="en-US" sz="1200" b="0" i="0" u="none" strike="noStrike" kern="1200" cap="none" spc="0" baseline="0">
                <a:solidFill>
                  <a:srgbClr val="898989"/>
                </a:solidFill>
                <a:uFillTx/>
                <a:latin typeface="Aptos"/>
              </a:rPr>
              <a:t>2</a:t>
            </a:fld>
            <a:endParaRPr lang="en-US" sz="1200" b="0" i="0" u="none" strike="noStrike" kern="1200" cap="none" spc="0" baseline="0">
              <a:solidFill>
                <a:srgbClr val="898989"/>
              </a:solidFill>
              <a:uFillTx/>
              <a:latin typeface="Aptos"/>
            </a:endParaRPr>
          </a:p>
        </p:txBody>
      </p:sp>
      <p:sp>
        <p:nvSpPr>
          <p:cNvPr id="9" name="TextBox 8">
            <a:extLst>
              <a:ext uri="{FF2B5EF4-FFF2-40B4-BE49-F238E27FC236}">
                <a16:creationId xmlns:a16="http://schemas.microsoft.com/office/drawing/2014/main" id="{86AE8C80-8D39-5727-7B57-7220118913F7}"/>
              </a:ext>
            </a:extLst>
          </p:cNvPr>
          <p:cNvSpPr txBox="1"/>
          <p:nvPr/>
        </p:nvSpPr>
        <p:spPr>
          <a:xfrm>
            <a:off x="5795819" y="3704890"/>
            <a:ext cx="6053422" cy="2246769"/>
          </a:xfrm>
          <a:prstGeom prst="rect">
            <a:avLst/>
          </a:prstGeom>
          <a:noFill/>
        </p:spPr>
        <p:txBody>
          <a:bodyPr wrap="square" rtlCol="0">
            <a:spAutoFit/>
          </a:bodyPr>
          <a:lstStyle/>
          <a:p>
            <a:r>
              <a:rPr lang="en-GB" sz="2800" dirty="0">
                <a:latin typeface="Arial" panose="020B0604020202020204" pitchFamily="34" charset="0"/>
                <a:cs typeface="Arial" panose="020B0604020202020204" pitchFamily="34" charset="0"/>
              </a:rPr>
              <a:t>A final wisdom consciousness that perceives conventional and ultimate truths, and all objects of knowledge.</a:t>
            </a:r>
          </a:p>
          <a:p>
            <a:endParaRPr lang="en-GB" sz="2800" dirty="0">
              <a:latin typeface="Arial" panose="020B0604020202020204" pitchFamily="34" charset="0"/>
              <a:cs typeface="Arial" panose="020B0604020202020204" pitchFamily="34" charset="0"/>
            </a:endParaRPr>
          </a:p>
          <a:p>
            <a:pPr algn="ctr"/>
            <a:r>
              <a:rPr lang="en-GB" sz="2800" b="1" i="1" dirty="0">
                <a:latin typeface="Arial" panose="020B0604020202020204" pitchFamily="34" charset="0"/>
                <a:cs typeface="Arial" panose="020B0604020202020204" pitchFamily="34" charset="0"/>
              </a:rPr>
              <a:t>The Dharmakaya</a:t>
            </a:r>
          </a:p>
        </p:txBody>
      </p:sp>
      <p:pic>
        <p:nvPicPr>
          <p:cNvPr id="8" name="Picture 2" descr="glowing light burst explosion on black background. Vector illustration light effect decoration with ray. ">
            <a:extLst>
              <a:ext uri="{FF2B5EF4-FFF2-40B4-BE49-F238E27FC236}">
                <a16:creationId xmlns:a16="http://schemas.microsoft.com/office/drawing/2014/main" id="{D7382AF1-2140-E755-49C7-E9C1A012A5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591" y="740060"/>
            <a:ext cx="5316473" cy="592966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7FAFBC27-2B43-73EB-37F6-4C5E662FCE60}"/>
              </a:ext>
            </a:extLst>
          </p:cNvPr>
          <p:cNvSpPr txBox="1"/>
          <p:nvPr/>
        </p:nvSpPr>
        <p:spPr>
          <a:xfrm>
            <a:off x="342759" y="919512"/>
            <a:ext cx="4528985" cy="3785652"/>
          </a:xfrm>
          <a:prstGeom prst="rect">
            <a:avLst/>
          </a:prstGeom>
          <a:noFill/>
        </p:spPr>
        <p:txBody>
          <a:bodyPr wrap="square" rtlCol="0">
            <a:spAutoFit/>
          </a:bodyPr>
          <a:lstStyle/>
          <a:p>
            <a:pPr algn="ctr"/>
            <a:r>
              <a:rPr lang="en-GB" sz="3200" b="1" dirty="0">
                <a:solidFill>
                  <a:srgbClr val="FFC000"/>
                </a:solidFill>
              </a:rPr>
              <a:t>“OMNISCIENT, EVERLASTING, PEACEFUL, WHOSE CHARACTERISTIC IS IN THE NATURE OF WISDOM.”</a:t>
            </a:r>
          </a:p>
          <a:p>
            <a:endParaRPr lang="en-GB" sz="3200" dirty="0"/>
          </a:p>
          <a:p>
            <a:r>
              <a:rPr lang="en-GB" sz="2400" b="1" dirty="0">
                <a:solidFill>
                  <a:srgbClr val="FFC000"/>
                </a:solidFill>
              </a:rPr>
              <a:t>                    </a:t>
            </a:r>
          </a:p>
          <a:p>
            <a:r>
              <a:rPr lang="en-GB" sz="2400" b="1" dirty="0">
                <a:solidFill>
                  <a:srgbClr val="FFC000"/>
                </a:solidFill>
              </a:rPr>
              <a:t>              Lama </a:t>
            </a:r>
            <a:r>
              <a:rPr lang="en-GB" sz="2400" b="1" dirty="0" err="1">
                <a:solidFill>
                  <a:srgbClr val="FFC000"/>
                </a:solidFill>
              </a:rPr>
              <a:t>Thubten</a:t>
            </a:r>
            <a:r>
              <a:rPr lang="en-GB" sz="2400" b="1" dirty="0">
                <a:solidFill>
                  <a:srgbClr val="FFC000"/>
                </a:solidFill>
              </a:rPr>
              <a:t> Yeshe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8BE7F7-04B0-8AEF-DE70-8A6E2D614B5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8F46552D-F65D-24AF-A25C-1396722B9AF3}"/>
              </a:ext>
            </a:extLst>
          </p:cNvPr>
          <p:cNvSpPr txBox="1">
            <a:spLocks noGrp="1"/>
          </p:cNvSpPr>
          <p:nvPr>
            <p:ph type="title"/>
          </p:nvPr>
        </p:nvSpPr>
        <p:spPr>
          <a:xfrm>
            <a:off x="6637335" y="214034"/>
            <a:ext cx="4819646" cy="1476371"/>
          </a:xfrm>
        </p:spPr>
        <p:txBody>
          <a:bodyPr anchor="b">
            <a:normAutofit/>
          </a:bodyPr>
          <a:lstStyle/>
          <a:p>
            <a:pPr lvl="0"/>
            <a:br>
              <a:rPr lang="en-US" sz="2600" dirty="0"/>
            </a:br>
            <a:br>
              <a:rPr lang="en-US" sz="2600" dirty="0"/>
            </a:br>
            <a:r>
              <a:rPr lang="en-US" sz="3600" b="1" dirty="0"/>
              <a:t>THE EMANATION BODY</a:t>
            </a:r>
          </a:p>
        </p:txBody>
      </p:sp>
      <p:sp>
        <p:nvSpPr>
          <p:cNvPr id="5" name="sketch line" descr="&quot;&quot;">
            <a:extLst>
              <a:ext uri="{FF2B5EF4-FFF2-40B4-BE49-F238E27FC236}">
                <a16:creationId xmlns:a16="http://schemas.microsoft.com/office/drawing/2014/main" id="{72227A00-8D37-891D-BD49-8D70FBBB7040}"/>
              </a:ext>
            </a:extLst>
          </p:cNvPr>
          <p:cNvSpPr>
            <a:spLocks noMove="1" noResize="1"/>
          </p:cNvSpPr>
          <p:nvPr/>
        </p:nvSpPr>
        <p:spPr>
          <a:xfrm>
            <a:off x="6738935" y="2373316"/>
            <a:ext cx="3255958" cy="17465"/>
          </a:xfrm>
          <a:custGeom>
            <a:avLst/>
            <a:gdLst>
              <a:gd name="f0" fmla="val 10800000"/>
              <a:gd name="f1" fmla="val 5400000"/>
              <a:gd name="f2" fmla="val 180"/>
              <a:gd name="f3" fmla="val w"/>
              <a:gd name="f4" fmla="val h"/>
              <a:gd name="f5" fmla="val 0"/>
              <a:gd name="f6" fmla="val 3255095"/>
              <a:gd name="f7" fmla="val 18288"/>
              <a:gd name="f8" fmla="val 240201"/>
              <a:gd name="f9" fmla="val -22123"/>
              <a:gd name="f10" fmla="val 462021"/>
              <a:gd name="f11" fmla="val -19623"/>
              <a:gd name="f12" fmla="val 618468"/>
              <a:gd name="f13" fmla="val 774915"/>
              <a:gd name="f14" fmla="val 19623"/>
              <a:gd name="f15" fmla="val 974734"/>
              <a:gd name="f16" fmla="val 2035"/>
              <a:gd name="f17" fmla="val 1269487"/>
              <a:gd name="f18" fmla="val 1564240"/>
              <a:gd name="f19" fmla="val -2035"/>
              <a:gd name="f20" fmla="val 1733579"/>
              <a:gd name="f21" fmla="val 10639"/>
              <a:gd name="f22" fmla="val 1953057"/>
              <a:gd name="f23" fmla="val 2172535"/>
              <a:gd name="f24" fmla="val -10639"/>
              <a:gd name="f25" fmla="val 2453962"/>
              <a:gd name="f26" fmla="val 14018"/>
              <a:gd name="f27" fmla="val 2636627"/>
              <a:gd name="f28" fmla="val 2819292"/>
              <a:gd name="f29" fmla="val -14018"/>
              <a:gd name="f30" fmla="val 3121375"/>
              <a:gd name="f31" fmla="val 5399"/>
              <a:gd name="f32" fmla="val 3254386"/>
              <a:gd name="f33" fmla="val 8157"/>
              <a:gd name="f34" fmla="val 3254682"/>
              <a:gd name="f35" fmla="val 12125"/>
              <a:gd name="f36" fmla="val 3088545"/>
              <a:gd name="f37" fmla="val 23203"/>
              <a:gd name="f38" fmla="val 2687475"/>
              <a:gd name="f39" fmla="val 7419"/>
              <a:gd name="f40" fmla="val 2538974"/>
              <a:gd name="f41" fmla="val 2390473"/>
              <a:gd name="f42" fmla="val 29157"/>
              <a:gd name="f43" fmla="val 2137381"/>
              <a:gd name="f44" fmla="val -8959"/>
              <a:gd name="f45" fmla="val 1822853"/>
              <a:gd name="f46" fmla="val 1508325"/>
              <a:gd name="f47" fmla="val 45535"/>
              <a:gd name="f48" fmla="val 1466437"/>
              <a:gd name="f49" fmla="val 20385"/>
              <a:gd name="f50" fmla="val 1171834"/>
              <a:gd name="f51" fmla="val 877231"/>
              <a:gd name="f52" fmla="val 16191"/>
              <a:gd name="f53" fmla="val 561097"/>
              <a:gd name="f54" fmla="val 37643"/>
              <a:gd name="f55" fmla="val -46"/>
              <a:gd name="f56" fmla="val 12483"/>
              <a:gd name="f57" fmla="val -203"/>
              <a:gd name="f58" fmla="val 6491"/>
              <a:gd name="f59" fmla="val 291965"/>
              <a:gd name="f60" fmla="val 19429"/>
              <a:gd name="f61" fmla="val 363155"/>
              <a:gd name="f62" fmla="val 8568"/>
              <a:gd name="f63" fmla="val 873781"/>
              <a:gd name="f64" fmla="val -8568"/>
              <a:gd name="f65" fmla="val 904459"/>
              <a:gd name="f66" fmla="val -19505"/>
              <a:gd name="f67" fmla="val 1439209"/>
              <a:gd name="f68" fmla="val 19505"/>
              <a:gd name="f69" fmla="val 1744369"/>
              <a:gd name="f70" fmla="val 9790"/>
              <a:gd name="f71" fmla="val 1887955"/>
              <a:gd name="f72" fmla="val 2031541"/>
              <a:gd name="f73" fmla="val -9790"/>
              <a:gd name="f74" fmla="val 2346378"/>
              <a:gd name="f75" fmla="val 21240"/>
              <a:gd name="f76" fmla="val 2506423"/>
              <a:gd name="f77" fmla="val 2666468"/>
              <a:gd name="f78" fmla="val -21240"/>
              <a:gd name="f79" fmla="val 2990257"/>
              <a:gd name="f80" fmla="val 30414"/>
              <a:gd name="f81" fmla="val 3254831"/>
              <a:gd name="f82" fmla="val 4493"/>
              <a:gd name="f83" fmla="val 3255479"/>
              <a:gd name="f84" fmla="val 9472"/>
              <a:gd name="f85" fmla="val 3120743"/>
              <a:gd name="f86" fmla="val 16690"/>
              <a:gd name="f87" fmla="val 2759628"/>
              <a:gd name="f88" fmla="val 42462"/>
              <a:gd name="f89" fmla="val 2604076"/>
              <a:gd name="f90" fmla="val 2448524"/>
              <a:gd name="f91" fmla="val -5886"/>
              <a:gd name="f92" fmla="val 2184336"/>
              <a:gd name="f93" fmla="val 19599"/>
              <a:gd name="f94" fmla="val 1591574"/>
              <a:gd name="f95" fmla="val 16977"/>
              <a:gd name="f96" fmla="val 1548845"/>
              <a:gd name="f97" fmla="val 6870"/>
              <a:gd name="f98" fmla="val 1334589"/>
              <a:gd name="f99" fmla="val 1120333"/>
              <a:gd name="f100" fmla="val 29706"/>
              <a:gd name="f101" fmla="val 996014"/>
              <a:gd name="f102" fmla="val 9662"/>
              <a:gd name="f103" fmla="val 683570"/>
              <a:gd name="f104" fmla="val 371126"/>
              <a:gd name="f105" fmla="val 26914"/>
              <a:gd name="f106" fmla="val 198687"/>
              <a:gd name="f107" fmla="val 16167"/>
              <a:gd name="f108" fmla="val 843"/>
              <a:gd name="f109" fmla="val 9577"/>
              <a:gd name="f110" fmla="val 371"/>
              <a:gd name="f111" fmla="val 6900"/>
              <a:gd name="f112" fmla="+- 0 0 -90"/>
              <a:gd name="f113" fmla="*/ f3 1 3255095"/>
              <a:gd name="f114" fmla="*/ f4 1 18288"/>
              <a:gd name="f115" fmla="val f5"/>
              <a:gd name="f116" fmla="val f6"/>
              <a:gd name="f117" fmla="val f7"/>
              <a:gd name="f118" fmla="*/ f112 f0 1"/>
              <a:gd name="f119" fmla="+- f117 0 f115"/>
              <a:gd name="f120" fmla="+- f116 0 f115"/>
              <a:gd name="f121" fmla="*/ f118 1 f2"/>
              <a:gd name="f122" fmla="*/ f120 1 3255095"/>
              <a:gd name="f123" fmla="*/ f119 1 18288"/>
              <a:gd name="f124" fmla="*/ 0 f120 1"/>
              <a:gd name="f125" fmla="*/ 0 f119 1"/>
              <a:gd name="f126" fmla="*/ 618468 f120 1"/>
              <a:gd name="f127" fmla="*/ 1269487 f120 1"/>
              <a:gd name="f128" fmla="*/ 1953057 f120 1"/>
              <a:gd name="f129" fmla="*/ 2636627 f120 1"/>
              <a:gd name="f130" fmla="*/ 3255095 f120 1"/>
              <a:gd name="f131" fmla="*/ 18288 f119 1"/>
              <a:gd name="f132" fmla="*/ 2538974 f120 1"/>
              <a:gd name="f133" fmla="*/ 1822853 f120 1"/>
              <a:gd name="f134" fmla="*/ 1171834 f120 1"/>
              <a:gd name="f135" fmla="+- f121 0 f1"/>
              <a:gd name="f136" fmla="*/ f124 1 3255095"/>
              <a:gd name="f137" fmla="*/ f125 1 18288"/>
              <a:gd name="f138" fmla="*/ f126 1 3255095"/>
              <a:gd name="f139" fmla="*/ f127 1 3255095"/>
              <a:gd name="f140" fmla="*/ f128 1 3255095"/>
              <a:gd name="f141" fmla="*/ f129 1 3255095"/>
              <a:gd name="f142" fmla="*/ f130 1 3255095"/>
              <a:gd name="f143" fmla="*/ f131 1 18288"/>
              <a:gd name="f144" fmla="*/ f132 1 3255095"/>
              <a:gd name="f145" fmla="*/ f133 1 3255095"/>
              <a:gd name="f146" fmla="*/ f134 1 3255095"/>
              <a:gd name="f147" fmla="*/ f115 1 f122"/>
              <a:gd name="f148" fmla="*/ f116 1 f122"/>
              <a:gd name="f149" fmla="*/ f115 1 f123"/>
              <a:gd name="f150" fmla="*/ f117 1 f123"/>
              <a:gd name="f151" fmla="*/ f136 1 f122"/>
              <a:gd name="f152" fmla="*/ f137 1 f123"/>
              <a:gd name="f153" fmla="*/ f138 1 f122"/>
              <a:gd name="f154" fmla="*/ f139 1 f122"/>
              <a:gd name="f155" fmla="*/ f140 1 f122"/>
              <a:gd name="f156" fmla="*/ f141 1 f122"/>
              <a:gd name="f157" fmla="*/ f142 1 f122"/>
              <a:gd name="f158" fmla="*/ f143 1 f123"/>
              <a:gd name="f159" fmla="*/ f144 1 f122"/>
              <a:gd name="f160" fmla="*/ f145 1 f122"/>
              <a:gd name="f161" fmla="*/ f146 1 f122"/>
              <a:gd name="f162" fmla="*/ f147 f113 1"/>
              <a:gd name="f163" fmla="*/ f148 f113 1"/>
              <a:gd name="f164" fmla="*/ f150 f114 1"/>
              <a:gd name="f165" fmla="*/ f149 f114 1"/>
              <a:gd name="f166" fmla="*/ f151 f113 1"/>
              <a:gd name="f167" fmla="*/ f152 f114 1"/>
              <a:gd name="f168" fmla="*/ f153 f113 1"/>
              <a:gd name="f169" fmla="*/ f154 f113 1"/>
              <a:gd name="f170" fmla="*/ f155 f113 1"/>
              <a:gd name="f171" fmla="*/ f156 f113 1"/>
              <a:gd name="f172" fmla="*/ f157 f113 1"/>
              <a:gd name="f173" fmla="*/ f158 f114 1"/>
              <a:gd name="f174" fmla="*/ f159 f113 1"/>
              <a:gd name="f175" fmla="*/ f160 f113 1"/>
              <a:gd name="f176" fmla="*/ f161 f113 1"/>
            </a:gdLst>
            <a:ahLst/>
            <a:cxnLst>
              <a:cxn ang="3cd4">
                <a:pos x="hc" y="t"/>
              </a:cxn>
              <a:cxn ang="0">
                <a:pos x="r" y="vc"/>
              </a:cxn>
              <a:cxn ang="cd4">
                <a:pos x="hc" y="b"/>
              </a:cxn>
              <a:cxn ang="cd2">
                <a:pos x="l" y="vc"/>
              </a:cxn>
              <a:cxn ang="f135">
                <a:pos x="f166" y="f167"/>
              </a:cxn>
              <a:cxn ang="f135">
                <a:pos x="f168" y="f167"/>
              </a:cxn>
              <a:cxn ang="f135">
                <a:pos x="f169" y="f167"/>
              </a:cxn>
              <a:cxn ang="f135">
                <a:pos x="f170" y="f167"/>
              </a:cxn>
              <a:cxn ang="f135">
                <a:pos x="f171" y="f167"/>
              </a:cxn>
              <a:cxn ang="f135">
                <a:pos x="f172" y="f167"/>
              </a:cxn>
              <a:cxn ang="f135">
                <a:pos x="f172" y="f173"/>
              </a:cxn>
              <a:cxn ang="f135">
                <a:pos x="f174" y="f173"/>
              </a:cxn>
              <a:cxn ang="f135">
                <a:pos x="f175" y="f173"/>
              </a:cxn>
              <a:cxn ang="f135">
                <a:pos x="f176" y="f173"/>
              </a:cxn>
              <a:cxn ang="f135">
                <a:pos x="f166" y="f173"/>
              </a:cxn>
              <a:cxn ang="f135">
                <a:pos x="f166" y="f167"/>
              </a:cxn>
            </a:cxnLst>
            <a:rect l="f162" t="f165" r="f163" b="f164"/>
            <a:pathLst>
              <a:path w="3255095" h="18288" fill="none">
                <a:moveTo>
                  <a:pt x="f5" y="f5"/>
                </a:moveTo>
                <a:cubicBezTo>
                  <a:pt x="f8" y="f9"/>
                  <a:pt x="f10" y="f11"/>
                  <a:pt x="f12" y="f5"/>
                </a:cubicBezTo>
                <a:cubicBezTo>
                  <a:pt x="f13" y="f14"/>
                  <a:pt x="f15" y="f16"/>
                  <a:pt x="f17" y="f5"/>
                </a:cubicBezTo>
                <a:cubicBezTo>
                  <a:pt x="f18" y="f19"/>
                  <a:pt x="f20" y="f21"/>
                  <a:pt x="f22" y="f5"/>
                </a:cubicBezTo>
                <a:cubicBezTo>
                  <a:pt x="f23" y="f24"/>
                  <a:pt x="f25" y="f26"/>
                  <a:pt x="f27" y="f5"/>
                </a:cubicBezTo>
                <a:cubicBezTo>
                  <a:pt x="f28" y="f29"/>
                  <a:pt x="f30" y="f31"/>
                  <a:pt x="f6" y="f5"/>
                </a:cubicBezTo>
                <a:cubicBezTo>
                  <a:pt x="f32" y="f33"/>
                  <a:pt x="f34" y="f35"/>
                  <a:pt x="f6" y="f7"/>
                </a:cubicBezTo>
                <a:cubicBezTo>
                  <a:pt x="f36" y="f37"/>
                  <a:pt x="f38" y="f39"/>
                  <a:pt x="f40" y="f7"/>
                </a:cubicBezTo>
                <a:cubicBezTo>
                  <a:pt x="f41" y="f42"/>
                  <a:pt x="f43" y="f44"/>
                  <a:pt x="f45" y="f7"/>
                </a:cubicBezTo>
                <a:cubicBezTo>
                  <a:pt x="f46" y="f47"/>
                  <a:pt x="f48" y="f49"/>
                  <a:pt x="f50" y="f7"/>
                </a:cubicBezTo>
                <a:cubicBezTo>
                  <a:pt x="f51" y="f52"/>
                  <a:pt x="f53" y="f54"/>
                  <a:pt x="f5" y="f7"/>
                </a:cubicBezTo>
                <a:cubicBezTo>
                  <a:pt x="f55" y="f56"/>
                  <a:pt x="f57" y="f58"/>
                  <a:pt x="f5" y="f5"/>
                </a:cubicBezTo>
                <a:close/>
              </a:path>
              <a:path w="3255095" h="18288" stroke="0">
                <a:moveTo>
                  <a:pt x="f5" y="f5"/>
                </a:moveTo>
                <a:cubicBezTo>
                  <a:pt x="f59" y="f60"/>
                  <a:pt x="f61" y="f62"/>
                  <a:pt x="f12" y="f5"/>
                </a:cubicBezTo>
                <a:cubicBezTo>
                  <a:pt x="f63" y="f64"/>
                  <a:pt x="f65" y="f66"/>
                  <a:pt x="f50" y="f5"/>
                </a:cubicBezTo>
                <a:cubicBezTo>
                  <a:pt x="f67" y="f68"/>
                  <a:pt x="f69" y="f70"/>
                  <a:pt x="f71" y="f5"/>
                </a:cubicBezTo>
                <a:cubicBezTo>
                  <a:pt x="f72" y="f73"/>
                  <a:pt x="f74" y="f75"/>
                  <a:pt x="f76" y="f5"/>
                </a:cubicBezTo>
                <a:cubicBezTo>
                  <a:pt x="f77" y="f78"/>
                  <a:pt x="f79" y="f80"/>
                  <a:pt x="f6" y="f5"/>
                </a:cubicBezTo>
                <a:cubicBezTo>
                  <a:pt x="f81" y="f82"/>
                  <a:pt x="f83" y="f84"/>
                  <a:pt x="f6" y="f7"/>
                </a:cubicBezTo>
                <a:cubicBezTo>
                  <a:pt x="f85" y="f86"/>
                  <a:pt x="f87" y="f88"/>
                  <a:pt x="f89" y="f7"/>
                </a:cubicBezTo>
                <a:cubicBezTo>
                  <a:pt x="f90" y="f91"/>
                  <a:pt x="f92" y="f93"/>
                  <a:pt x="f71" y="f7"/>
                </a:cubicBezTo>
                <a:cubicBezTo>
                  <a:pt x="f94" y="f95"/>
                  <a:pt x="f96" y="f97"/>
                  <a:pt x="f98" y="f7"/>
                </a:cubicBezTo>
                <a:cubicBezTo>
                  <a:pt x="f99" y="f100"/>
                  <a:pt x="f101" y="f102"/>
                  <a:pt x="f103" y="f7"/>
                </a:cubicBezTo>
                <a:cubicBezTo>
                  <a:pt x="f104" y="f105"/>
                  <a:pt x="f106" y="f107"/>
                  <a:pt x="f5" y="f7"/>
                </a:cubicBezTo>
                <a:cubicBezTo>
                  <a:pt x="f108" y="f109"/>
                  <a:pt x="f110" y="f111"/>
                  <a:pt x="f5" y="f5"/>
                </a:cubicBezTo>
                <a:close/>
              </a:path>
            </a:pathLst>
          </a:custGeom>
          <a:solidFill>
            <a:srgbClr val="E97132"/>
          </a:solidFill>
          <a:ln w="38103" cap="rnd">
            <a:solidFill>
              <a:srgbClr val="E97132"/>
            </a:solidFill>
            <a:prstDash val="solid"/>
            <a:roun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ptos"/>
            </a:endParaRPr>
          </a:p>
        </p:txBody>
      </p:sp>
      <p:sp>
        <p:nvSpPr>
          <p:cNvPr id="6" name="Rectangle 2">
            <a:extLst>
              <a:ext uri="{FF2B5EF4-FFF2-40B4-BE49-F238E27FC236}">
                <a16:creationId xmlns:a16="http://schemas.microsoft.com/office/drawing/2014/main" id="{5A39F854-AEC5-B31F-0ECB-4603FAEBF5A6}"/>
              </a:ext>
            </a:extLst>
          </p:cNvPr>
          <p:cNvSpPr/>
          <p:nvPr/>
        </p:nvSpPr>
        <p:spPr>
          <a:xfrm>
            <a:off x="6738935" y="2665411"/>
            <a:ext cx="4819646" cy="3549645"/>
          </a:xfrm>
          <a:prstGeom prst="rect">
            <a:avLst/>
          </a:prstGeom>
          <a:noFill/>
          <a:ln cap="flat">
            <a:noFill/>
            <a:prstDash val="solid"/>
          </a:ln>
        </p:spPr>
        <p:txBody>
          <a:bodyPr vert="horz" wrap="square" lIns="91440" tIns="45720" rIns="91440" bIns="45720" anchor="t" anchorCtr="0" compatLnSpc="1">
            <a:noAutofit/>
          </a:bodyPr>
          <a:lstStyle/>
          <a:p>
            <a:pPr marL="457200" marR="0" lvl="0" indent="-228600" algn="l" defTabSz="914400" rtl="0" fontAlgn="auto" hangingPunct="1">
              <a:lnSpc>
                <a:spcPct val="90000"/>
              </a:lnSpc>
              <a:spcBef>
                <a:spcPts val="1000"/>
              </a:spcBef>
              <a:spcAft>
                <a:spcPts val="0"/>
              </a:spcAft>
              <a:buClr>
                <a:srgbClr val="156082"/>
              </a:buClr>
              <a:buSzPct val="80000"/>
              <a:buFont typeface="Arial" pitchFamily="34"/>
              <a:buChar char="•"/>
              <a:tabLst/>
              <a:defRPr sz="1800" b="0" i="0" u="none" strike="noStrike" kern="0" cap="none" spc="0" baseline="0">
                <a:solidFill>
                  <a:srgbClr val="000000"/>
                </a:solidFill>
                <a:uFillTx/>
              </a:defRPr>
            </a:pPr>
            <a:endParaRPr lang="en-US" sz="2200" b="0" i="0" u="none" strike="noStrike" kern="1200" cap="none" spc="0" baseline="0" dirty="0">
              <a:solidFill>
                <a:srgbClr val="000000"/>
              </a:solidFill>
              <a:uFillTx/>
              <a:latin typeface="Aptos" pitchFamily="34"/>
            </a:endParaRPr>
          </a:p>
        </p:txBody>
      </p:sp>
      <p:sp>
        <p:nvSpPr>
          <p:cNvPr id="7" name="Rectangle 6">
            <a:extLst>
              <a:ext uri="{FF2B5EF4-FFF2-40B4-BE49-F238E27FC236}">
                <a16:creationId xmlns:a16="http://schemas.microsoft.com/office/drawing/2014/main" id="{4FEC017F-946E-43C4-E3A6-EFAC6DD665C9}"/>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rmAutofit/>
          </a:bodyPr>
          <a:lstStyle/>
          <a:p>
            <a:pPr marL="0" marR="0" lvl="0" indent="0" algn="r"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fld id="{95057210-071A-4BB4-BF9C-98F5BE3ED1B0}" type="slidenum">
              <a:rPr lang="en-US" sz="1200" b="0" i="0" u="none" strike="noStrike" kern="1200" cap="none" spc="0" baseline="0">
                <a:solidFill>
                  <a:srgbClr val="898989"/>
                </a:solidFill>
                <a:uFillTx/>
                <a:latin typeface="Aptos"/>
              </a:rPr>
              <a:t>3</a:t>
            </a:fld>
            <a:endParaRPr lang="en-US" sz="1200" b="0" i="0" u="none" strike="noStrike" kern="1200" cap="none" spc="0" baseline="0">
              <a:solidFill>
                <a:srgbClr val="898989"/>
              </a:solidFill>
              <a:uFillTx/>
              <a:latin typeface="Aptos"/>
            </a:endParaRPr>
          </a:p>
        </p:txBody>
      </p:sp>
      <p:graphicFrame>
        <p:nvGraphicFramePr>
          <p:cNvPr id="3080" name="TextBox 8">
            <a:extLst>
              <a:ext uri="{FF2B5EF4-FFF2-40B4-BE49-F238E27FC236}">
                <a16:creationId xmlns:a16="http://schemas.microsoft.com/office/drawing/2014/main" id="{D62E2824-94E7-96EE-0505-9C7072AA952D}"/>
              </a:ext>
            </a:extLst>
          </p:cNvPr>
          <p:cNvGraphicFramePr/>
          <p:nvPr>
            <p:extLst>
              <p:ext uri="{D42A27DB-BD31-4B8C-83A1-F6EECF244321}">
                <p14:modId xmlns:p14="http://schemas.microsoft.com/office/powerpoint/2010/main" val="1111217462"/>
              </p:ext>
            </p:extLst>
          </p:nvPr>
        </p:nvGraphicFramePr>
        <p:xfrm>
          <a:off x="5447163" y="2522793"/>
          <a:ext cx="6614208" cy="38888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a:extLst>
              <a:ext uri="{FF2B5EF4-FFF2-40B4-BE49-F238E27FC236}">
                <a16:creationId xmlns:a16="http://schemas.microsoft.com/office/drawing/2014/main" id="{1B86C0FB-41B1-015D-F6DB-4068CBFD53F1}"/>
              </a:ext>
            </a:extLst>
          </p:cNvPr>
          <p:cNvSpPr txBox="1"/>
          <p:nvPr/>
        </p:nvSpPr>
        <p:spPr>
          <a:xfrm>
            <a:off x="213119" y="214034"/>
            <a:ext cx="4591110" cy="1938992"/>
          </a:xfrm>
          <a:prstGeom prst="rect">
            <a:avLst/>
          </a:prstGeom>
          <a:noFill/>
        </p:spPr>
        <p:txBody>
          <a:bodyPr wrap="square" rtlCol="0">
            <a:spAutoFit/>
          </a:bodyPr>
          <a:lstStyle/>
          <a:p>
            <a:pPr algn="ctr"/>
            <a:r>
              <a:rPr lang="en-GB" sz="2400" b="1" i="1" dirty="0"/>
              <a:t>A final form body not having the five characteristics, that spontaneously performs the Buddha’s actions of teachings, blessing, guiding, healing and helping sentient beings.</a:t>
            </a:r>
          </a:p>
        </p:txBody>
      </p:sp>
      <p:pic>
        <p:nvPicPr>
          <p:cNvPr id="3074" name="Picture 2" descr="HH Dalai Lama (Eyes Closed), NY - Holden Luntz Gallery">
            <a:extLst>
              <a:ext uri="{FF2B5EF4-FFF2-40B4-BE49-F238E27FC236}">
                <a16:creationId xmlns:a16="http://schemas.microsoft.com/office/drawing/2014/main" id="{40E9AFE0-5841-8896-33CC-778B6D63C25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3119" y="2153026"/>
            <a:ext cx="4591110" cy="46525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0940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846AE4-676E-D8B7-0F84-6C73AD4A04B5}"/>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22E8C5AF-F651-097F-0415-171308E4108B}"/>
              </a:ext>
            </a:extLst>
          </p:cNvPr>
          <p:cNvSpPr txBox="1">
            <a:spLocks noGrp="1"/>
          </p:cNvSpPr>
          <p:nvPr>
            <p:ph type="title"/>
          </p:nvPr>
        </p:nvSpPr>
        <p:spPr>
          <a:xfrm>
            <a:off x="5693907" y="177534"/>
            <a:ext cx="4819646" cy="1177255"/>
          </a:xfrm>
        </p:spPr>
        <p:txBody>
          <a:bodyPr anchor="b">
            <a:normAutofit fontScale="90000"/>
          </a:bodyPr>
          <a:lstStyle/>
          <a:p>
            <a:pPr lvl="0" algn="ctr"/>
            <a:br>
              <a:rPr lang="en-US" sz="2600" dirty="0"/>
            </a:br>
            <a:br>
              <a:rPr lang="en-US" sz="2600" dirty="0"/>
            </a:br>
            <a:r>
              <a:rPr lang="en-US" sz="4000" b="1" dirty="0"/>
              <a:t>THE COMPLETE ENJOYMENT BODY</a:t>
            </a:r>
          </a:p>
        </p:txBody>
      </p:sp>
      <p:sp>
        <p:nvSpPr>
          <p:cNvPr id="5" name="sketch line" descr="&quot;&quot;">
            <a:extLst>
              <a:ext uri="{FF2B5EF4-FFF2-40B4-BE49-F238E27FC236}">
                <a16:creationId xmlns:a16="http://schemas.microsoft.com/office/drawing/2014/main" id="{75E8B0E7-36A3-9B28-89A0-B5BD68CF1263}"/>
              </a:ext>
            </a:extLst>
          </p:cNvPr>
          <p:cNvSpPr>
            <a:spLocks noMove="1" noResize="1"/>
          </p:cNvSpPr>
          <p:nvPr/>
        </p:nvSpPr>
        <p:spPr>
          <a:xfrm>
            <a:off x="6738935" y="2373316"/>
            <a:ext cx="3255958" cy="17465"/>
          </a:xfrm>
          <a:custGeom>
            <a:avLst/>
            <a:gdLst>
              <a:gd name="f0" fmla="val 10800000"/>
              <a:gd name="f1" fmla="val 5400000"/>
              <a:gd name="f2" fmla="val 180"/>
              <a:gd name="f3" fmla="val w"/>
              <a:gd name="f4" fmla="val h"/>
              <a:gd name="f5" fmla="val 0"/>
              <a:gd name="f6" fmla="val 3255095"/>
              <a:gd name="f7" fmla="val 18288"/>
              <a:gd name="f8" fmla="val 240201"/>
              <a:gd name="f9" fmla="val -22123"/>
              <a:gd name="f10" fmla="val 462021"/>
              <a:gd name="f11" fmla="val -19623"/>
              <a:gd name="f12" fmla="val 618468"/>
              <a:gd name="f13" fmla="val 774915"/>
              <a:gd name="f14" fmla="val 19623"/>
              <a:gd name="f15" fmla="val 974734"/>
              <a:gd name="f16" fmla="val 2035"/>
              <a:gd name="f17" fmla="val 1269487"/>
              <a:gd name="f18" fmla="val 1564240"/>
              <a:gd name="f19" fmla="val -2035"/>
              <a:gd name="f20" fmla="val 1733579"/>
              <a:gd name="f21" fmla="val 10639"/>
              <a:gd name="f22" fmla="val 1953057"/>
              <a:gd name="f23" fmla="val 2172535"/>
              <a:gd name="f24" fmla="val -10639"/>
              <a:gd name="f25" fmla="val 2453962"/>
              <a:gd name="f26" fmla="val 14018"/>
              <a:gd name="f27" fmla="val 2636627"/>
              <a:gd name="f28" fmla="val 2819292"/>
              <a:gd name="f29" fmla="val -14018"/>
              <a:gd name="f30" fmla="val 3121375"/>
              <a:gd name="f31" fmla="val 5399"/>
              <a:gd name="f32" fmla="val 3254386"/>
              <a:gd name="f33" fmla="val 8157"/>
              <a:gd name="f34" fmla="val 3254682"/>
              <a:gd name="f35" fmla="val 12125"/>
              <a:gd name="f36" fmla="val 3088545"/>
              <a:gd name="f37" fmla="val 23203"/>
              <a:gd name="f38" fmla="val 2687475"/>
              <a:gd name="f39" fmla="val 7419"/>
              <a:gd name="f40" fmla="val 2538974"/>
              <a:gd name="f41" fmla="val 2390473"/>
              <a:gd name="f42" fmla="val 29157"/>
              <a:gd name="f43" fmla="val 2137381"/>
              <a:gd name="f44" fmla="val -8959"/>
              <a:gd name="f45" fmla="val 1822853"/>
              <a:gd name="f46" fmla="val 1508325"/>
              <a:gd name="f47" fmla="val 45535"/>
              <a:gd name="f48" fmla="val 1466437"/>
              <a:gd name="f49" fmla="val 20385"/>
              <a:gd name="f50" fmla="val 1171834"/>
              <a:gd name="f51" fmla="val 877231"/>
              <a:gd name="f52" fmla="val 16191"/>
              <a:gd name="f53" fmla="val 561097"/>
              <a:gd name="f54" fmla="val 37643"/>
              <a:gd name="f55" fmla="val -46"/>
              <a:gd name="f56" fmla="val 12483"/>
              <a:gd name="f57" fmla="val -203"/>
              <a:gd name="f58" fmla="val 6491"/>
              <a:gd name="f59" fmla="val 291965"/>
              <a:gd name="f60" fmla="val 19429"/>
              <a:gd name="f61" fmla="val 363155"/>
              <a:gd name="f62" fmla="val 8568"/>
              <a:gd name="f63" fmla="val 873781"/>
              <a:gd name="f64" fmla="val -8568"/>
              <a:gd name="f65" fmla="val 904459"/>
              <a:gd name="f66" fmla="val -19505"/>
              <a:gd name="f67" fmla="val 1439209"/>
              <a:gd name="f68" fmla="val 19505"/>
              <a:gd name="f69" fmla="val 1744369"/>
              <a:gd name="f70" fmla="val 9790"/>
              <a:gd name="f71" fmla="val 1887955"/>
              <a:gd name="f72" fmla="val 2031541"/>
              <a:gd name="f73" fmla="val -9790"/>
              <a:gd name="f74" fmla="val 2346378"/>
              <a:gd name="f75" fmla="val 21240"/>
              <a:gd name="f76" fmla="val 2506423"/>
              <a:gd name="f77" fmla="val 2666468"/>
              <a:gd name="f78" fmla="val -21240"/>
              <a:gd name="f79" fmla="val 2990257"/>
              <a:gd name="f80" fmla="val 30414"/>
              <a:gd name="f81" fmla="val 3254831"/>
              <a:gd name="f82" fmla="val 4493"/>
              <a:gd name="f83" fmla="val 3255479"/>
              <a:gd name="f84" fmla="val 9472"/>
              <a:gd name="f85" fmla="val 3120743"/>
              <a:gd name="f86" fmla="val 16690"/>
              <a:gd name="f87" fmla="val 2759628"/>
              <a:gd name="f88" fmla="val 42462"/>
              <a:gd name="f89" fmla="val 2604076"/>
              <a:gd name="f90" fmla="val 2448524"/>
              <a:gd name="f91" fmla="val -5886"/>
              <a:gd name="f92" fmla="val 2184336"/>
              <a:gd name="f93" fmla="val 19599"/>
              <a:gd name="f94" fmla="val 1591574"/>
              <a:gd name="f95" fmla="val 16977"/>
              <a:gd name="f96" fmla="val 1548845"/>
              <a:gd name="f97" fmla="val 6870"/>
              <a:gd name="f98" fmla="val 1334589"/>
              <a:gd name="f99" fmla="val 1120333"/>
              <a:gd name="f100" fmla="val 29706"/>
              <a:gd name="f101" fmla="val 996014"/>
              <a:gd name="f102" fmla="val 9662"/>
              <a:gd name="f103" fmla="val 683570"/>
              <a:gd name="f104" fmla="val 371126"/>
              <a:gd name="f105" fmla="val 26914"/>
              <a:gd name="f106" fmla="val 198687"/>
              <a:gd name="f107" fmla="val 16167"/>
              <a:gd name="f108" fmla="val 843"/>
              <a:gd name="f109" fmla="val 9577"/>
              <a:gd name="f110" fmla="val 371"/>
              <a:gd name="f111" fmla="val 6900"/>
              <a:gd name="f112" fmla="+- 0 0 -90"/>
              <a:gd name="f113" fmla="*/ f3 1 3255095"/>
              <a:gd name="f114" fmla="*/ f4 1 18288"/>
              <a:gd name="f115" fmla="val f5"/>
              <a:gd name="f116" fmla="val f6"/>
              <a:gd name="f117" fmla="val f7"/>
              <a:gd name="f118" fmla="*/ f112 f0 1"/>
              <a:gd name="f119" fmla="+- f117 0 f115"/>
              <a:gd name="f120" fmla="+- f116 0 f115"/>
              <a:gd name="f121" fmla="*/ f118 1 f2"/>
              <a:gd name="f122" fmla="*/ f120 1 3255095"/>
              <a:gd name="f123" fmla="*/ f119 1 18288"/>
              <a:gd name="f124" fmla="*/ 0 f120 1"/>
              <a:gd name="f125" fmla="*/ 0 f119 1"/>
              <a:gd name="f126" fmla="*/ 618468 f120 1"/>
              <a:gd name="f127" fmla="*/ 1269487 f120 1"/>
              <a:gd name="f128" fmla="*/ 1953057 f120 1"/>
              <a:gd name="f129" fmla="*/ 2636627 f120 1"/>
              <a:gd name="f130" fmla="*/ 3255095 f120 1"/>
              <a:gd name="f131" fmla="*/ 18288 f119 1"/>
              <a:gd name="f132" fmla="*/ 2538974 f120 1"/>
              <a:gd name="f133" fmla="*/ 1822853 f120 1"/>
              <a:gd name="f134" fmla="*/ 1171834 f120 1"/>
              <a:gd name="f135" fmla="+- f121 0 f1"/>
              <a:gd name="f136" fmla="*/ f124 1 3255095"/>
              <a:gd name="f137" fmla="*/ f125 1 18288"/>
              <a:gd name="f138" fmla="*/ f126 1 3255095"/>
              <a:gd name="f139" fmla="*/ f127 1 3255095"/>
              <a:gd name="f140" fmla="*/ f128 1 3255095"/>
              <a:gd name="f141" fmla="*/ f129 1 3255095"/>
              <a:gd name="f142" fmla="*/ f130 1 3255095"/>
              <a:gd name="f143" fmla="*/ f131 1 18288"/>
              <a:gd name="f144" fmla="*/ f132 1 3255095"/>
              <a:gd name="f145" fmla="*/ f133 1 3255095"/>
              <a:gd name="f146" fmla="*/ f134 1 3255095"/>
              <a:gd name="f147" fmla="*/ f115 1 f122"/>
              <a:gd name="f148" fmla="*/ f116 1 f122"/>
              <a:gd name="f149" fmla="*/ f115 1 f123"/>
              <a:gd name="f150" fmla="*/ f117 1 f123"/>
              <a:gd name="f151" fmla="*/ f136 1 f122"/>
              <a:gd name="f152" fmla="*/ f137 1 f123"/>
              <a:gd name="f153" fmla="*/ f138 1 f122"/>
              <a:gd name="f154" fmla="*/ f139 1 f122"/>
              <a:gd name="f155" fmla="*/ f140 1 f122"/>
              <a:gd name="f156" fmla="*/ f141 1 f122"/>
              <a:gd name="f157" fmla="*/ f142 1 f122"/>
              <a:gd name="f158" fmla="*/ f143 1 f123"/>
              <a:gd name="f159" fmla="*/ f144 1 f122"/>
              <a:gd name="f160" fmla="*/ f145 1 f122"/>
              <a:gd name="f161" fmla="*/ f146 1 f122"/>
              <a:gd name="f162" fmla="*/ f147 f113 1"/>
              <a:gd name="f163" fmla="*/ f148 f113 1"/>
              <a:gd name="f164" fmla="*/ f150 f114 1"/>
              <a:gd name="f165" fmla="*/ f149 f114 1"/>
              <a:gd name="f166" fmla="*/ f151 f113 1"/>
              <a:gd name="f167" fmla="*/ f152 f114 1"/>
              <a:gd name="f168" fmla="*/ f153 f113 1"/>
              <a:gd name="f169" fmla="*/ f154 f113 1"/>
              <a:gd name="f170" fmla="*/ f155 f113 1"/>
              <a:gd name="f171" fmla="*/ f156 f113 1"/>
              <a:gd name="f172" fmla="*/ f157 f113 1"/>
              <a:gd name="f173" fmla="*/ f158 f114 1"/>
              <a:gd name="f174" fmla="*/ f159 f113 1"/>
              <a:gd name="f175" fmla="*/ f160 f113 1"/>
              <a:gd name="f176" fmla="*/ f161 f113 1"/>
            </a:gdLst>
            <a:ahLst/>
            <a:cxnLst>
              <a:cxn ang="3cd4">
                <a:pos x="hc" y="t"/>
              </a:cxn>
              <a:cxn ang="0">
                <a:pos x="r" y="vc"/>
              </a:cxn>
              <a:cxn ang="cd4">
                <a:pos x="hc" y="b"/>
              </a:cxn>
              <a:cxn ang="cd2">
                <a:pos x="l" y="vc"/>
              </a:cxn>
              <a:cxn ang="f135">
                <a:pos x="f166" y="f167"/>
              </a:cxn>
              <a:cxn ang="f135">
                <a:pos x="f168" y="f167"/>
              </a:cxn>
              <a:cxn ang="f135">
                <a:pos x="f169" y="f167"/>
              </a:cxn>
              <a:cxn ang="f135">
                <a:pos x="f170" y="f167"/>
              </a:cxn>
              <a:cxn ang="f135">
                <a:pos x="f171" y="f167"/>
              </a:cxn>
              <a:cxn ang="f135">
                <a:pos x="f172" y="f167"/>
              </a:cxn>
              <a:cxn ang="f135">
                <a:pos x="f172" y="f173"/>
              </a:cxn>
              <a:cxn ang="f135">
                <a:pos x="f174" y="f173"/>
              </a:cxn>
              <a:cxn ang="f135">
                <a:pos x="f175" y="f173"/>
              </a:cxn>
              <a:cxn ang="f135">
                <a:pos x="f176" y="f173"/>
              </a:cxn>
              <a:cxn ang="f135">
                <a:pos x="f166" y="f173"/>
              </a:cxn>
              <a:cxn ang="f135">
                <a:pos x="f166" y="f167"/>
              </a:cxn>
            </a:cxnLst>
            <a:rect l="f162" t="f165" r="f163" b="f164"/>
            <a:pathLst>
              <a:path w="3255095" h="18288" fill="none">
                <a:moveTo>
                  <a:pt x="f5" y="f5"/>
                </a:moveTo>
                <a:cubicBezTo>
                  <a:pt x="f8" y="f9"/>
                  <a:pt x="f10" y="f11"/>
                  <a:pt x="f12" y="f5"/>
                </a:cubicBezTo>
                <a:cubicBezTo>
                  <a:pt x="f13" y="f14"/>
                  <a:pt x="f15" y="f16"/>
                  <a:pt x="f17" y="f5"/>
                </a:cubicBezTo>
                <a:cubicBezTo>
                  <a:pt x="f18" y="f19"/>
                  <a:pt x="f20" y="f21"/>
                  <a:pt x="f22" y="f5"/>
                </a:cubicBezTo>
                <a:cubicBezTo>
                  <a:pt x="f23" y="f24"/>
                  <a:pt x="f25" y="f26"/>
                  <a:pt x="f27" y="f5"/>
                </a:cubicBezTo>
                <a:cubicBezTo>
                  <a:pt x="f28" y="f29"/>
                  <a:pt x="f30" y="f31"/>
                  <a:pt x="f6" y="f5"/>
                </a:cubicBezTo>
                <a:cubicBezTo>
                  <a:pt x="f32" y="f33"/>
                  <a:pt x="f34" y="f35"/>
                  <a:pt x="f6" y="f7"/>
                </a:cubicBezTo>
                <a:cubicBezTo>
                  <a:pt x="f36" y="f37"/>
                  <a:pt x="f38" y="f39"/>
                  <a:pt x="f40" y="f7"/>
                </a:cubicBezTo>
                <a:cubicBezTo>
                  <a:pt x="f41" y="f42"/>
                  <a:pt x="f43" y="f44"/>
                  <a:pt x="f45" y="f7"/>
                </a:cubicBezTo>
                <a:cubicBezTo>
                  <a:pt x="f46" y="f47"/>
                  <a:pt x="f48" y="f49"/>
                  <a:pt x="f50" y="f7"/>
                </a:cubicBezTo>
                <a:cubicBezTo>
                  <a:pt x="f51" y="f52"/>
                  <a:pt x="f53" y="f54"/>
                  <a:pt x="f5" y="f7"/>
                </a:cubicBezTo>
                <a:cubicBezTo>
                  <a:pt x="f55" y="f56"/>
                  <a:pt x="f57" y="f58"/>
                  <a:pt x="f5" y="f5"/>
                </a:cubicBezTo>
                <a:close/>
              </a:path>
              <a:path w="3255095" h="18288" stroke="0">
                <a:moveTo>
                  <a:pt x="f5" y="f5"/>
                </a:moveTo>
                <a:cubicBezTo>
                  <a:pt x="f59" y="f60"/>
                  <a:pt x="f61" y="f62"/>
                  <a:pt x="f12" y="f5"/>
                </a:cubicBezTo>
                <a:cubicBezTo>
                  <a:pt x="f63" y="f64"/>
                  <a:pt x="f65" y="f66"/>
                  <a:pt x="f50" y="f5"/>
                </a:cubicBezTo>
                <a:cubicBezTo>
                  <a:pt x="f67" y="f68"/>
                  <a:pt x="f69" y="f70"/>
                  <a:pt x="f71" y="f5"/>
                </a:cubicBezTo>
                <a:cubicBezTo>
                  <a:pt x="f72" y="f73"/>
                  <a:pt x="f74" y="f75"/>
                  <a:pt x="f76" y="f5"/>
                </a:cubicBezTo>
                <a:cubicBezTo>
                  <a:pt x="f77" y="f78"/>
                  <a:pt x="f79" y="f80"/>
                  <a:pt x="f6" y="f5"/>
                </a:cubicBezTo>
                <a:cubicBezTo>
                  <a:pt x="f81" y="f82"/>
                  <a:pt x="f83" y="f84"/>
                  <a:pt x="f6" y="f7"/>
                </a:cubicBezTo>
                <a:cubicBezTo>
                  <a:pt x="f85" y="f86"/>
                  <a:pt x="f87" y="f88"/>
                  <a:pt x="f89" y="f7"/>
                </a:cubicBezTo>
                <a:cubicBezTo>
                  <a:pt x="f90" y="f91"/>
                  <a:pt x="f92" y="f93"/>
                  <a:pt x="f71" y="f7"/>
                </a:cubicBezTo>
                <a:cubicBezTo>
                  <a:pt x="f94" y="f95"/>
                  <a:pt x="f96" y="f97"/>
                  <a:pt x="f98" y="f7"/>
                </a:cubicBezTo>
                <a:cubicBezTo>
                  <a:pt x="f99" y="f100"/>
                  <a:pt x="f101" y="f102"/>
                  <a:pt x="f103" y="f7"/>
                </a:cubicBezTo>
                <a:cubicBezTo>
                  <a:pt x="f104" y="f105"/>
                  <a:pt x="f106" y="f107"/>
                  <a:pt x="f5" y="f7"/>
                </a:cubicBezTo>
                <a:cubicBezTo>
                  <a:pt x="f108" y="f109"/>
                  <a:pt x="f110" y="f111"/>
                  <a:pt x="f5" y="f5"/>
                </a:cubicBezTo>
                <a:close/>
              </a:path>
            </a:pathLst>
          </a:custGeom>
          <a:solidFill>
            <a:srgbClr val="E97132"/>
          </a:solidFill>
          <a:ln w="38103" cap="rnd">
            <a:solidFill>
              <a:srgbClr val="E97132"/>
            </a:solidFill>
            <a:prstDash val="solid"/>
            <a:roun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ptos"/>
            </a:endParaRPr>
          </a:p>
        </p:txBody>
      </p:sp>
      <p:sp>
        <p:nvSpPr>
          <p:cNvPr id="6" name="Rectangle 2">
            <a:extLst>
              <a:ext uri="{FF2B5EF4-FFF2-40B4-BE49-F238E27FC236}">
                <a16:creationId xmlns:a16="http://schemas.microsoft.com/office/drawing/2014/main" id="{CA9EC2BD-92F5-E0BB-4143-B8BE26C4168C}"/>
              </a:ext>
            </a:extLst>
          </p:cNvPr>
          <p:cNvSpPr/>
          <p:nvPr/>
        </p:nvSpPr>
        <p:spPr>
          <a:xfrm>
            <a:off x="6738935" y="2665411"/>
            <a:ext cx="4819646" cy="3549645"/>
          </a:xfrm>
          <a:prstGeom prst="rect">
            <a:avLst/>
          </a:prstGeom>
          <a:noFill/>
          <a:ln cap="flat">
            <a:noFill/>
            <a:prstDash val="solid"/>
          </a:ln>
        </p:spPr>
        <p:txBody>
          <a:bodyPr vert="horz" wrap="square" lIns="91440" tIns="45720" rIns="91440" bIns="45720" anchor="t" anchorCtr="0" compatLnSpc="1">
            <a:noAutofit/>
          </a:bodyPr>
          <a:lstStyle/>
          <a:p>
            <a:pPr marL="457200" marR="0" lvl="0" indent="-228600" algn="l" defTabSz="914400" rtl="0" fontAlgn="auto" hangingPunct="1">
              <a:lnSpc>
                <a:spcPct val="90000"/>
              </a:lnSpc>
              <a:spcBef>
                <a:spcPts val="1000"/>
              </a:spcBef>
              <a:spcAft>
                <a:spcPts val="0"/>
              </a:spcAft>
              <a:buClr>
                <a:srgbClr val="156082"/>
              </a:buClr>
              <a:buSzPct val="80000"/>
              <a:buFont typeface="Arial" pitchFamily="34"/>
              <a:buChar char="•"/>
              <a:tabLst/>
              <a:defRPr sz="1800" b="0" i="0" u="none" strike="noStrike" kern="0" cap="none" spc="0" baseline="0">
                <a:solidFill>
                  <a:srgbClr val="000000"/>
                </a:solidFill>
                <a:uFillTx/>
              </a:defRPr>
            </a:pPr>
            <a:endParaRPr lang="en-US" sz="2200" b="0" i="0" u="none" strike="noStrike" kern="1200" cap="none" spc="0" baseline="0" dirty="0">
              <a:solidFill>
                <a:srgbClr val="000000"/>
              </a:solidFill>
              <a:uFillTx/>
              <a:latin typeface="Aptos" pitchFamily="34"/>
            </a:endParaRPr>
          </a:p>
        </p:txBody>
      </p:sp>
      <p:sp>
        <p:nvSpPr>
          <p:cNvPr id="7" name="Rectangle 6">
            <a:extLst>
              <a:ext uri="{FF2B5EF4-FFF2-40B4-BE49-F238E27FC236}">
                <a16:creationId xmlns:a16="http://schemas.microsoft.com/office/drawing/2014/main" id="{808F1090-29E2-7AE2-97C1-89BA44EC48FF}"/>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rmAutofit/>
          </a:bodyPr>
          <a:lstStyle/>
          <a:p>
            <a:pPr marL="0" marR="0" lvl="0" indent="0" algn="r"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fld id="{95057210-071A-4BB4-BF9C-98F5BE3ED1B0}" type="slidenum">
              <a:rPr lang="en-US" sz="1200" b="0" i="0" u="none" strike="noStrike" kern="1200" cap="none" spc="0" baseline="0">
                <a:solidFill>
                  <a:srgbClr val="898989"/>
                </a:solidFill>
                <a:uFillTx/>
                <a:latin typeface="Aptos"/>
              </a:rPr>
              <a:t>4</a:t>
            </a:fld>
            <a:endParaRPr lang="en-US" sz="1200" b="0" i="0" u="none" strike="noStrike" kern="1200" cap="none" spc="0" baseline="0">
              <a:solidFill>
                <a:srgbClr val="898989"/>
              </a:solidFill>
              <a:uFillTx/>
              <a:latin typeface="Aptos"/>
            </a:endParaRPr>
          </a:p>
        </p:txBody>
      </p:sp>
      <p:graphicFrame>
        <p:nvGraphicFramePr>
          <p:cNvPr id="3080" name="TextBox 8">
            <a:extLst>
              <a:ext uri="{FF2B5EF4-FFF2-40B4-BE49-F238E27FC236}">
                <a16:creationId xmlns:a16="http://schemas.microsoft.com/office/drawing/2014/main" id="{71699BFB-E6D9-007B-AB14-2041F390B96D}"/>
              </a:ext>
            </a:extLst>
          </p:cNvPr>
          <p:cNvGraphicFramePr/>
          <p:nvPr>
            <p:extLst>
              <p:ext uri="{D42A27DB-BD31-4B8C-83A1-F6EECF244321}">
                <p14:modId xmlns:p14="http://schemas.microsoft.com/office/powerpoint/2010/main" val="203394015"/>
              </p:ext>
            </p:extLst>
          </p:nvPr>
        </p:nvGraphicFramePr>
        <p:xfrm>
          <a:off x="4805228" y="1533465"/>
          <a:ext cx="7123371" cy="53245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a:extLst>
              <a:ext uri="{FF2B5EF4-FFF2-40B4-BE49-F238E27FC236}">
                <a16:creationId xmlns:a16="http://schemas.microsoft.com/office/drawing/2014/main" id="{AF933DD3-8F97-79E9-DD4D-5213D072C50F}"/>
              </a:ext>
            </a:extLst>
          </p:cNvPr>
          <p:cNvSpPr txBox="1"/>
          <p:nvPr/>
        </p:nvSpPr>
        <p:spPr>
          <a:xfrm>
            <a:off x="496815" y="442995"/>
            <a:ext cx="3788922" cy="646331"/>
          </a:xfrm>
          <a:prstGeom prst="rect">
            <a:avLst/>
          </a:prstGeom>
          <a:noFill/>
        </p:spPr>
        <p:txBody>
          <a:bodyPr wrap="none" rtlCol="0">
            <a:spAutoFit/>
          </a:bodyPr>
          <a:lstStyle/>
          <a:p>
            <a:r>
              <a:rPr lang="en-GB" sz="3600" b="1" i="1" dirty="0"/>
              <a:t>The Sambhogakaya</a:t>
            </a:r>
          </a:p>
        </p:txBody>
      </p:sp>
      <p:pic>
        <p:nvPicPr>
          <p:cNvPr id="3074" name="Picture 2" descr="White Tara #2 – Andy Weber Studios">
            <a:extLst>
              <a:ext uri="{FF2B5EF4-FFF2-40B4-BE49-F238E27FC236}">
                <a16:creationId xmlns:a16="http://schemas.microsoft.com/office/drawing/2014/main" id="{07FABC22-9D91-7A3E-EDFD-0162382EBC1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6040" y="1248229"/>
            <a:ext cx="4390473" cy="56097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72159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EC6D68-BAB5-9910-DBE2-E2099FBA2AF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6E13555-D683-F952-F29B-83F2AC6D2934}"/>
              </a:ext>
            </a:extLst>
          </p:cNvPr>
          <p:cNvSpPr txBox="1">
            <a:spLocks noGrp="1"/>
          </p:cNvSpPr>
          <p:nvPr>
            <p:ph type="title"/>
          </p:nvPr>
        </p:nvSpPr>
        <p:spPr>
          <a:xfrm>
            <a:off x="6637335" y="214034"/>
            <a:ext cx="4819646" cy="1476371"/>
          </a:xfrm>
        </p:spPr>
        <p:txBody>
          <a:bodyPr anchor="b">
            <a:normAutofit/>
          </a:bodyPr>
          <a:lstStyle/>
          <a:p>
            <a:pPr lvl="0"/>
            <a:br>
              <a:rPr lang="en-US" sz="2600" dirty="0"/>
            </a:br>
            <a:br>
              <a:rPr lang="en-US" sz="2600" dirty="0"/>
            </a:br>
            <a:r>
              <a:rPr lang="en-US" sz="3600" b="1" dirty="0"/>
              <a:t>THE NATURE TRUTH BODY</a:t>
            </a:r>
          </a:p>
        </p:txBody>
      </p:sp>
      <p:sp>
        <p:nvSpPr>
          <p:cNvPr id="5" name="sketch line" descr="&quot;&quot;">
            <a:extLst>
              <a:ext uri="{FF2B5EF4-FFF2-40B4-BE49-F238E27FC236}">
                <a16:creationId xmlns:a16="http://schemas.microsoft.com/office/drawing/2014/main" id="{BC87294D-C903-130A-8DE2-E180144249E6}"/>
              </a:ext>
            </a:extLst>
          </p:cNvPr>
          <p:cNvSpPr>
            <a:spLocks noMove="1" noResize="1"/>
          </p:cNvSpPr>
          <p:nvPr/>
        </p:nvSpPr>
        <p:spPr>
          <a:xfrm>
            <a:off x="6738935" y="2373316"/>
            <a:ext cx="3255958" cy="17465"/>
          </a:xfrm>
          <a:custGeom>
            <a:avLst/>
            <a:gdLst>
              <a:gd name="f0" fmla="val 10800000"/>
              <a:gd name="f1" fmla="val 5400000"/>
              <a:gd name="f2" fmla="val 180"/>
              <a:gd name="f3" fmla="val w"/>
              <a:gd name="f4" fmla="val h"/>
              <a:gd name="f5" fmla="val 0"/>
              <a:gd name="f6" fmla="val 3255095"/>
              <a:gd name="f7" fmla="val 18288"/>
              <a:gd name="f8" fmla="val 240201"/>
              <a:gd name="f9" fmla="val -22123"/>
              <a:gd name="f10" fmla="val 462021"/>
              <a:gd name="f11" fmla="val -19623"/>
              <a:gd name="f12" fmla="val 618468"/>
              <a:gd name="f13" fmla="val 774915"/>
              <a:gd name="f14" fmla="val 19623"/>
              <a:gd name="f15" fmla="val 974734"/>
              <a:gd name="f16" fmla="val 2035"/>
              <a:gd name="f17" fmla="val 1269487"/>
              <a:gd name="f18" fmla="val 1564240"/>
              <a:gd name="f19" fmla="val -2035"/>
              <a:gd name="f20" fmla="val 1733579"/>
              <a:gd name="f21" fmla="val 10639"/>
              <a:gd name="f22" fmla="val 1953057"/>
              <a:gd name="f23" fmla="val 2172535"/>
              <a:gd name="f24" fmla="val -10639"/>
              <a:gd name="f25" fmla="val 2453962"/>
              <a:gd name="f26" fmla="val 14018"/>
              <a:gd name="f27" fmla="val 2636627"/>
              <a:gd name="f28" fmla="val 2819292"/>
              <a:gd name="f29" fmla="val -14018"/>
              <a:gd name="f30" fmla="val 3121375"/>
              <a:gd name="f31" fmla="val 5399"/>
              <a:gd name="f32" fmla="val 3254386"/>
              <a:gd name="f33" fmla="val 8157"/>
              <a:gd name="f34" fmla="val 3254682"/>
              <a:gd name="f35" fmla="val 12125"/>
              <a:gd name="f36" fmla="val 3088545"/>
              <a:gd name="f37" fmla="val 23203"/>
              <a:gd name="f38" fmla="val 2687475"/>
              <a:gd name="f39" fmla="val 7419"/>
              <a:gd name="f40" fmla="val 2538974"/>
              <a:gd name="f41" fmla="val 2390473"/>
              <a:gd name="f42" fmla="val 29157"/>
              <a:gd name="f43" fmla="val 2137381"/>
              <a:gd name="f44" fmla="val -8959"/>
              <a:gd name="f45" fmla="val 1822853"/>
              <a:gd name="f46" fmla="val 1508325"/>
              <a:gd name="f47" fmla="val 45535"/>
              <a:gd name="f48" fmla="val 1466437"/>
              <a:gd name="f49" fmla="val 20385"/>
              <a:gd name="f50" fmla="val 1171834"/>
              <a:gd name="f51" fmla="val 877231"/>
              <a:gd name="f52" fmla="val 16191"/>
              <a:gd name="f53" fmla="val 561097"/>
              <a:gd name="f54" fmla="val 37643"/>
              <a:gd name="f55" fmla="val -46"/>
              <a:gd name="f56" fmla="val 12483"/>
              <a:gd name="f57" fmla="val -203"/>
              <a:gd name="f58" fmla="val 6491"/>
              <a:gd name="f59" fmla="val 291965"/>
              <a:gd name="f60" fmla="val 19429"/>
              <a:gd name="f61" fmla="val 363155"/>
              <a:gd name="f62" fmla="val 8568"/>
              <a:gd name="f63" fmla="val 873781"/>
              <a:gd name="f64" fmla="val -8568"/>
              <a:gd name="f65" fmla="val 904459"/>
              <a:gd name="f66" fmla="val -19505"/>
              <a:gd name="f67" fmla="val 1439209"/>
              <a:gd name="f68" fmla="val 19505"/>
              <a:gd name="f69" fmla="val 1744369"/>
              <a:gd name="f70" fmla="val 9790"/>
              <a:gd name="f71" fmla="val 1887955"/>
              <a:gd name="f72" fmla="val 2031541"/>
              <a:gd name="f73" fmla="val -9790"/>
              <a:gd name="f74" fmla="val 2346378"/>
              <a:gd name="f75" fmla="val 21240"/>
              <a:gd name="f76" fmla="val 2506423"/>
              <a:gd name="f77" fmla="val 2666468"/>
              <a:gd name="f78" fmla="val -21240"/>
              <a:gd name="f79" fmla="val 2990257"/>
              <a:gd name="f80" fmla="val 30414"/>
              <a:gd name="f81" fmla="val 3254831"/>
              <a:gd name="f82" fmla="val 4493"/>
              <a:gd name="f83" fmla="val 3255479"/>
              <a:gd name="f84" fmla="val 9472"/>
              <a:gd name="f85" fmla="val 3120743"/>
              <a:gd name="f86" fmla="val 16690"/>
              <a:gd name="f87" fmla="val 2759628"/>
              <a:gd name="f88" fmla="val 42462"/>
              <a:gd name="f89" fmla="val 2604076"/>
              <a:gd name="f90" fmla="val 2448524"/>
              <a:gd name="f91" fmla="val -5886"/>
              <a:gd name="f92" fmla="val 2184336"/>
              <a:gd name="f93" fmla="val 19599"/>
              <a:gd name="f94" fmla="val 1591574"/>
              <a:gd name="f95" fmla="val 16977"/>
              <a:gd name="f96" fmla="val 1548845"/>
              <a:gd name="f97" fmla="val 6870"/>
              <a:gd name="f98" fmla="val 1334589"/>
              <a:gd name="f99" fmla="val 1120333"/>
              <a:gd name="f100" fmla="val 29706"/>
              <a:gd name="f101" fmla="val 996014"/>
              <a:gd name="f102" fmla="val 9662"/>
              <a:gd name="f103" fmla="val 683570"/>
              <a:gd name="f104" fmla="val 371126"/>
              <a:gd name="f105" fmla="val 26914"/>
              <a:gd name="f106" fmla="val 198687"/>
              <a:gd name="f107" fmla="val 16167"/>
              <a:gd name="f108" fmla="val 843"/>
              <a:gd name="f109" fmla="val 9577"/>
              <a:gd name="f110" fmla="val 371"/>
              <a:gd name="f111" fmla="val 6900"/>
              <a:gd name="f112" fmla="+- 0 0 -90"/>
              <a:gd name="f113" fmla="*/ f3 1 3255095"/>
              <a:gd name="f114" fmla="*/ f4 1 18288"/>
              <a:gd name="f115" fmla="val f5"/>
              <a:gd name="f116" fmla="val f6"/>
              <a:gd name="f117" fmla="val f7"/>
              <a:gd name="f118" fmla="*/ f112 f0 1"/>
              <a:gd name="f119" fmla="+- f117 0 f115"/>
              <a:gd name="f120" fmla="+- f116 0 f115"/>
              <a:gd name="f121" fmla="*/ f118 1 f2"/>
              <a:gd name="f122" fmla="*/ f120 1 3255095"/>
              <a:gd name="f123" fmla="*/ f119 1 18288"/>
              <a:gd name="f124" fmla="*/ 0 f120 1"/>
              <a:gd name="f125" fmla="*/ 0 f119 1"/>
              <a:gd name="f126" fmla="*/ 618468 f120 1"/>
              <a:gd name="f127" fmla="*/ 1269487 f120 1"/>
              <a:gd name="f128" fmla="*/ 1953057 f120 1"/>
              <a:gd name="f129" fmla="*/ 2636627 f120 1"/>
              <a:gd name="f130" fmla="*/ 3255095 f120 1"/>
              <a:gd name="f131" fmla="*/ 18288 f119 1"/>
              <a:gd name="f132" fmla="*/ 2538974 f120 1"/>
              <a:gd name="f133" fmla="*/ 1822853 f120 1"/>
              <a:gd name="f134" fmla="*/ 1171834 f120 1"/>
              <a:gd name="f135" fmla="+- f121 0 f1"/>
              <a:gd name="f136" fmla="*/ f124 1 3255095"/>
              <a:gd name="f137" fmla="*/ f125 1 18288"/>
              <a:gd name="f138" fmla="*/ f126 1 3255095"/>
              <a:gd name="f139" fmla="*/ f127 1 3255095"/>
              <a:gd name="f140" fmla="*/ f128 1 3255095"/>
              <a:gd name="f141" fmla="*/ f129 1 3255095"/>
              <a:gd name="f142" fmla="*/ f130 1 3255095"/>
              <a:gd name="f143" fmla="*/ f131 1 18288"/>
              <a:gd name="f144" fmla="*/ f132 1 3255095"/>
              <a:gd name="f145" fmla="*/ f133 1 3255095"/>
              <a:gd name="f146" fmla="*/ f134 1 3255095"/>
              <a:gd name="f147" fmla="*/ f115 1 f122"/>
              <a:gd name="f148" fmla="*/ f116 1 f122"/>
              <a:gd name="f149" fmla="*/ f115 1 f123"/>
              <a:gd name="f150" fmla="*/ f117 1 f123"/>
              <a:gd name="f151" fmla="*/ f136 1 f122"/>
              <a:gd name="f152" fmla="*/ f137 1 f123"/>
              <a:gd name="f153" fmla="*/ f138 1 f122"/>
              <a:gd name="f154" fmla="*/ f139 1 f122"/>
              <a:gd name="f155" fmla="*/ f140 1 f122"/>
              <a:gd name="f156" fmla="*/ f141 1 f122"/>
              <a:gd name="f157" fmla="*/ f142 1 f122"/>
              <a:gd name="f158" fmla="*/ f143 1 f123"/>
              <a:gd name="f159" fmla="*/ f144 1 f122"/>
              <a:gd name="f160" fmla="*/ f145 1 f122"/>
              <a:gd name="f161" fmla="*/ f146 1 f122"/>
              <a:gd name="f162" fmla="*/ f147 f113 1"/>
              <a:gd name="f163" fmla="*/ f148 f113 1"/>
              <a:gd name="f164" fmla="*/ f150 f114 1"/>
              <a:gd name="f165" fmla="*/ f149 f114 1"/>
              <a:gd name="f166" fmla="*/ f151 f113 1"/>
              <a:gd name="f167" fmla="*/ f152 f114 1"/>
              <a:gd name="f168" fmla="*/ f153 f113 1"/>
              <a:gd name="f169" fmla="*/ f154 f113 1"/>
              <a:gd name="f170" fmla="*/ f155 f113 1"/>
              <a:gd name="f171" fmla="*/ f156 f113 1"/>
              <a:gd name="f172" fmla="*/ f157 f113 1"/>
              <a:gd name="f173" fmla="*/ f158 f114 1"/>
              <a:gd name="f174" fmla="*/ f159 f113 1"/>
              <a:gd name="f175" fmla="*/ f160 f113 1"/>
              <a:gd name="f176" fmla="*/ f161 f113 1"/>
            </a:gdLst>
            <a:ahLst/>
            <a:cxnLst>
              <a:cxn ang="3cd4">
                <a:pos x="hc" y="t"/>
              </a:cxn>
              <a:cxn ang="0">
                <a:pos x="r" y="vc"/>
              </a:cxn>
              <a:cxn ang="cd4">
                <a:pos x="hc" y="b"/>
              </a:cxn>
              <a:cxn ang="cd2">
                <a:pos x="l" y="vc"/>
              </a:cxn>
              <a:cxn ang="f135">
                <a:pos x="f166" y="f167"/>
              </a:cxn>
              <a:cxn ang="f135">
                <a:pos x="f168" y="f167"/>
              </a:cxn>
              <a:cxn ang="f135">
                <a:pos x="f169" y="f167"/>
              </a:cxn>
              <a:cxn ang="f135">
                <a:pos x="f170" y="f167"/>
              </a:cxn>
              <a:cxn ang="f135">
                <a:pos x="f171" y="f167"/>
              </a:cxn>
              <a:cxn ang="f135">
                <a:pos x="f172" y="f167"/>
              </a:cxn>
              <a:cxn ang="f135">
                <a:pos x="f172" y="f173"/>
              </a:cxn>
              <a:cxn ang="f135">
                <a:pos x="f174" y="f173"/>
              </a:cxn>
              <a:cxn ang="f135">
                <a:pos x="f175" y="f173"/>
              </a:cxn>
              <a:cxn ang="f135">
                <a:pos x="f176" y="f173"/>
              </a:cxn>
              <a:cxn ang="f135">
                <a:pos x="f166" y="f173"/>
              </a:cxn>
              <a:cxn ang="f135">
                <a:pos x="f166" y="f167"/>
              </a:cxn>
            </a:cxnLst>
            <a:rect l="f162" t="f165" r="f163" b="f164"/>
            <a:pathLst>
              <a:path w="3255095" h="18288" fill="none">
                <a:moveTo>
                  <a:pt x="f5" y="f5"/>
                </a:moveTo>
                <a:cubicBezTo>
                  <a:pt x="f8" y="f9"/>
                  <a:pt x="f10" y="f11"/>
                  <a:pt x="f12" y="f5"/>
                </a:cubicBezTo>
                <a:cubicBezTo>
                  <a:pt x="f13" y="f14"/>
                  <a:pt x="f15" y="f16"/>
                  <a:pt x="f17" y="f5"/>
                </a:cubicBezTo>
                <a:cubicBezTo>
                  <a:pt x="f18" y="f19"/>
                  <a:pt x="f20" y="f21"/>
                  <a:pt x="f22" y="f5"/>
                </a:cubicBezTo>
                <a:cubicBezTo>
                  <a:pt x="f23" y="f24"/>
                  <a:pt x="f25" y="f26"/>
                  <a:pt x="f27" y="f5"/>
                </a:cubicBezTo>
                <a:cubicBezTo>
                  <a:pt x="f28" y="f29"/>
                  <a:pt x="f30" y="f31"/>
                  <a:pt x="f6" y="f5"/>
                </a:cubicBezTo>
                <a:cubicBezTo>
                  <a:pt x="f32" y="f33"/>
                  <a:pt x="f34" y="f35"/>
                  <a:pt x="f6" y="f7"/>
                </a:cubicBezTo>
                <a:cubicBezTo>
                  <a:pt x="f36" y="f37"/>
                  <a:pt x="f38" y="f39"/>
                  <a:pt x="f40" y="f7"/>
                </a:cubicBezTo>
                <a:cubicBezTo>
                  <a:pt x="f41" y="f42"/>
                  <a:pt x="f43" y="f44"/>
                  <a:pt x="f45" y="f7"/>
                </a:cubicBezTo>
                <a:cubicBezTo>
                  <a:pt x="f46" y="f47"/>
                  <a:pt x="f48" y="f49"/>
                  <a:pt x="f50" y="f7"/>
                </a:cubicBezTo>
                <a:cubicBezTo>
                  <a:pt x="f51" y="f52"/>
                  <a:pt x="f53" y="f54"/>
                  <a:pt x="f5" y="f7"/>
                </a:cubicBezTo>
                <a:cubicBezTo>
                  <a:pt x="f55" y="f56"/>
                  <a:pt x="f57" y="f58"/>
                  <a:pt x="f5" y="f5"/>
                </a:cubicBezTo>
                <a:close/>
              </a:path>
              <a:path w="3255095" h="18288" stroke="0">
                <a:moveTo>
                  <a:pt x="f5" y="f5"/>
                </a:moveTo>
                <a:cubicBezTo>
                  <a:pt x="f59" y="f60"/>
                  <a:pt x="f61" y="f62"/>
                  <a:pt x="f12" y="f5"/>
                </a:cubicBezTo>
                <a:cubicBezTo>
                  <a:pt x="f63" y="f64"/>
                  <a:pt x="f65" y="f66"/>
                  <a:pt x="f50" y="f5"/>
                </a:cubicBezTo>
                <a:cubicBezTo>
                  <a:pt x="f67" y="f68"/>
                  <a:pt x="f69" y="f70"/>
                  <a:pt x="f71" y="f5"/>
                </a:cubicBezTo>
                <a:cubicBezTo>
                  <a:pt x="f72" y="f73"/>
                  <a:pt x="f74" y="f75"/>
                  <a:pt x="f76" y="f5"/>
                </a:cubicBezTo>
                <a:cubicBezTo>
                  <a:pt x="f77" y="f78"/>
                  <a:pt x="f79" y="f80"/>
                  <a:pt x="f6" y="f5"/>
                </a:cubicBezTo>
                <a:cubicBezTo>
                  <a:pt x="f81" y="f82"/>
                  <a:pt x="f83" y="f84"/>
                  <a:pt x="f6" y="f7"/>
                </a:cubicBezTo>
                <a:cubicBezTo>
                  <a:pt x="f85" y="f86"/>
                  <a:pt x="f87" y="f88"/>
                  <a:pt x="f89" y="f7"/>
                </a:cubicBezTo>
                <a:cubicBezTo>
                  <a:pt x="f90" y="f91"/>
                  <a:pt x="f92" y="f93"/>
                  <a:pt x="f71" y="f7"/>
                </a:cubicBezTo>
                <a:cubicBezTo>
                  <a:pt x="f94" y="f95"/>
                  <a:pt x="f96" y="f97"/>
                  <a:pt x="f98" y="f7"/>
                </a:cubicBezTo>
                <a:cubicBezTo>
                  <a:pt x="f99" y="f100"/>
                  <a:pt x="f101" y="f102"/>
                  <a:pt x="f103" y="f7"/>
                </a:cubicBezTo>
                <a:cubicBezTo>
                  <a:pt x="f104" y="f105"/>
                  <a:pt x="f106" y="f107"/>
                  <a:pt x="f5" y="f7"/>
                </a:cubicBezTo>
                <a:cubicBezTo>
                  <a:pt x="f108" y="f109"/>
                  <a:pt x="f110" y="f111"/>
                  <a:pt x="f5" y="f5"/>
                </a:cubicBezTo>
                <a:close/>
              </a:path>
            </a:pathLst>
          </a:custGeom>
          <a:solidFill>
            <a:srgbClr val="E97132"/>
          </a:solidFill>
          <a:ln w="38103" cap="rnd">
            <a:solidFill>
              <a:srgbClr val="E97132"/>
            </a:solidFill>
            <a:prstDash val="solid"/>
            <a:roun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ptos"/>
            </a:endParaRPr>
          </a:p>
        </p:txBody>
      </p:sp>
      <p:sp>
        <p:nvSpPr>
          <p:cNvPr id="6" name="Rectangle 2">
            <a:extLst>
              <a:ext uri="{FF2B5EF4-FFF2-40B4-BE49-F238E27FC236}">
                <a16:creationId xmlns:a16="http://schemas.microsoft.com/office/drawing/2014/main" id="{F5CD58C2-8EF3-FAE0-72F5-0EBD01E2B111}"/>
              </a:ext>
            </a:extLst>
          </p:cNvPr>
          <p:cNvSpPr/>
          <p:nvPr/>
        </p:nvSpPr>
        <p:spPr>
          <a:xfrm>
            <a:off x="6738935" y="2665411"/>
            <a:ext cx="4819646" cy="3549645"/>
          </a:xfrm>
          <a:prstGeom prst="rect">
            <a:avLst/>
          </a:prstGeom>
          <a:noFill/>
          <a:ln cap="flat">
            <a:noFill/>
            <a:prstDash val="solid"/>
          </a:ln>
        </p:spPr>
        <p:txBody>
          <a:bodyPr vert="horz" wrap="square" lIns="91440" tIns="45720" rIns="91440" bIns="45720" anchor="t" anchorCtr="0" compatLnSpc="1">
            <a:noAutofit/>
          </a:bodyPr>
          <a:lstStyle/>
          <a:p>
            <a:pPr marL="457200" marR="0" lvl="0" indent="-228600" algn="l" defTabSz="914400" rtl="0" fontAlgn="auto" hangingPunct="1">
              <a:lnSpc>
                <a:spcPct val="90000"/>
              </a:lnSpc>
              <a:spcBef>
                <a:spcPts val="1000"/>
              </a:spcBef>
              <a:spcAft>
                <a:spcPts val="0"/>
              </a:spcAft>
              <a:buClr>
                <a:srgbClr val="156082"/>
              </a:buClr>
              <a:buSzPct val="80000"/>
              <a:buFont typeface="Arial" pitchFamily="34"/>
              <a:buChar char="•"/>
              <a:tabLst/>
              <a:defRPr sz="1800" b="0" i="0" u="none" strike="noStrike" kern="0" cap="none" spc="0" baseline="0">
                <a:solidFill>
                  <a:srgbClr val="000000"/>
                </a:solidFill>
                <a:uFillTx/>
              </a:defRPr>
            </a:pPr>
            <a:endParaRPr lang="en-US" sz="2200" b="0" i="0" u="none" strike="noStrike" kern="1200" cap="none" spc="0" baseline="0" dirty="0">
              <a:solidFill>
                <a:srgbClr val="000000"/>
              </a:solidFill>
              <a:uFillTx/>
              <a:latin typeface="Aptos" pitchFamily="34"/>
            </a:endParaRPr>
          </a:p>
        </p:txBody>
      </p:sp>
      <p:sp>
        <p:nvSpPr>
          <p:cNvPr id="7" name="Rectangle 6">
            <a:extLst>
              <a:ext uri="{FF2B5EF4-FFF2-40B4-BE49-F238E27FC236}">
                <a16:creationId xmlns:a16="http://schemas.microsoft.com/office/drawing/2014/main" id="{414650C8-D4A1-FDA3-E17C-ADC82E6E9FAD}"/>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rmAutofit/>
          </a:bodyPr>
          <a:lstStyle/>
          <a:p>
            <a:pPr marL="0" marR="0" lvl="0" indent="0" algn="r"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fld id="{95057210-071A-4BB4-BF9C-98F5BE3ED1B0}" type="slidenum">
              <a:rPr lang="en-US" sz="1200" b="0" i="0" u="none" strike="noStrike" kern="1200" cap="none" spc="0" baseline="0">
                <a:solidFill>
                  <a:srgbClr val="898989"/>
                </a:solidFill>
                <a:uFillTx/>
                <a:latin typeface="Aptos"/>
              </a:rPr>
              <a:t>5</a:t>
            </a:fld>
            <a:endParaRPr lang="en-US" sz="1200" b="0" i="0" u="none" strike="noStrike" kern="1200" cap="none" spc="0" baseline="0">
              <a:solidFill>
                <a:srgbClr val="898989"/>
              </a:solidFill>
              <a:uFillTx/>
              <a:latin typeface="Aptos"/>
            </a:endParaRPr>
          </a:p>
        </p:txBody>
      </p:sp>
      <p:graphicFrame>
        <p:nvGraphicFramePr>
          <p:cNvPr id="3080" name="TextBox 8">
            <a:extLst>
              <a:ext uri="{FF2B5EF4-FFF2-40B4-BE49-F238E27FC236}">
                <a16:creationId xmlns:a16="http://schemas.microsoft.com/office/drawing/2014/main" id="{0CD7FAFB-A374-D6EC-7CF7-4533DD79CBF0}"/>
              </a:ext>
            </a:extLst>
          </p:cNvPr>
          <p:cNvGraphicFramePr/>
          <p:nvPr>
            <p:extLst>
              <p:ext uri="{D42A27DB-BD31-4B8C-83A1-F6EECF244321}">
                <p14:modId xmlns:p14="http://schemas.microsoft.com/office/powerpoint/2010/main" val="1921378375"/>
              </p:ext>
            </p:extLst>
          </p:nvPr>
        </p:nvGraphicFramePr>
        <p:xfrm>
          <a:off x="5447163" y="2522793"/>
          <a:ext cx="6614208" cy="38888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26" name="Picture 2" descr="Vajradhara – Andy Weber Studios">
            <a:extLst>
              <a:ext uri="{FF2B5EF4-FFF2-40B4-BE49-F238E27FC236}">
                <a16:creationId xmlns:a16="http://schemas.microsoft.com/office/drawing/2014/main" id="{315CEB3F-F6F6-FB1A-1FFD-B42DA327FD5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1257" y="952218"/>
            <a:ext cx="4963885" cy="5459427"/>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6B4EDB4A-01EA-EDE8-FA65-BD2A838E1895}"/>
              </a:ext>
            </a:extLst>
          </p:cNvPr>
          <p:cNvSpPr txBox="1"/>
          <p:nvPr/>
        </p:nvSpPr>
        <p:spPr>
          <a:xfrm>
            <a:off x="1654628" y="214034"/>
            <a:ext cx="1952201" cy="584775"/>
          </a:xfrm>
          <a:prstGeom prst="rect">
            <a:avLst/>
          </a:prstGeom>
          <a:noFill/>
        </p:spPr>
        <p:txBody>
          <a:bodyPr wrap="none" rtlCol="0">
            <a:spAutoFit/>
          </a:bodyPr>
          <a:lstStyle/>
          <a:p>
            <a:r>
              <a:rPr lang="en-GB" sz="3200" b="1" dirty="0" err="1"/>
              <a:t>Vajradhara</a:t>
            </a:r>
            <a:endParaRPr lang="en-GB" sz="3200" b="1" dirty="0"/>
          </a:p>
        </p:txBody>
      </p:sp>
    </p:spTree>
    <p:extLst>
      <p:ext uri="{BB962C8B-B14F-4D97-AF65-F5344CB8AC3E}">
        <p14:creationId xmlns:p14="http://schemas.microsoft.com/office/powerpoint/2010/main" val="24505237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05" name="Rectangle 4104">
            <a:extLst>
              <a:ext uri="{FF2B5EF4-FFF2-40B4-BE49-F238E27FC236}">
                <a16:creationId xmlns:a16="http://schemas.microsoft.com/office/drawing/2014/main" id="{D6EA1A26-163F-4F15-91F4-F2C51AC9C1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55992" y="0"/>
            <a:ext cx="4636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1">
            <a:extLst>
              <a:ext uri="{FF2B5EF4-FFF2-40B4-BE49-F238E27FC236}">
                <a16:creationId xmlns:a16="http://schemas.microsoft.com/office/drawing/2014/main" id="{73ED4B20-8760-7DFF-CF15-4C6B7A65A52A}"/>
              </a:ext>
            </a:extLst>
          </p:cNvPr>
          <p:cNvSpPr txBox="1">
            <a:spLocks noGrp="1"/>
          </p:cNvSpPr>
          <p:nvPr>
            <p:ph type="title"/>
          </p:nvPr>
        </p:nvSpPr>
        <p:spPr>
          <a:xfrm>
            <a:off x="7765143" y="274180"/>
            <a:ext cx="3401568" cy="895773"/>
          </a:xfrm>
        </p:spPr>
        <p:txBody>
          <a:bodyPr anchor="b">
            <a:normAutofit fontScale="90000"/>
          </a:bodyPr>
          <a:lstStyle/>
          <a:p>
            <a:pPr lvl="0" algn="ctr"/>
            <a:r>
              <a:rPr lang="en-GB" sz="4000" b="1" dirty="0">
                <a:solidFill>
                  <a:srgbClr val="FFFFFF"/>
                </a:solidFill>
              </a:rPr>
              <a:t>Seeing with pure vision</a:t>
            </a:r>
          </a:p>
        </p:txBody>
      </p:sp>
      <p:pic>
        <p:nvPicPr>
          <p:cNvPr id="4100" name="Picture 4" descr="Portrait of a man with an exploding mind A man looking into the camera with a shocked expression. The top of his head is exploding in a non cruel way. A mushroom cloud is rising above the head. brain exploding stock pictures, royalty-free photos &amp; images">
            <a:extLst>
              <a:ext uri="{FF2B5EF4-FFF2-40B4-BE49-F238E27FC236}">
                <a16:creationId xmlns:a16="http://schemas.microsoft.com/office/drawing/2014/main" id="{83FA929E-D13B-872E-041A-D8BDF2FEA1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2252" r="12751" b="-1"/>
          <a:stretch/>
        </p:blipFill>
        <p:spPr bwMode="auto">
          <a:xfrm>
            <a:off x="633999" y="640080"/>
            <a:ext cx="6278529" cy="5588101"/>
          </a:xfrm>
          <a:prstGeom prst="rect">
            <a:avLst/>
          </a:prstGeom>
          <a:noFill/>
          <a:extLst>
            <a:ext uri="{909E8E84-426E-40DD-AFC4-6F175D3DCCD1}">
              <a14:hiddenFill xmlns:a14="http://schemas.microsoft.com/office/drawing/2010/main">
                <a:solidFill>
                  <a:srgbClr val="FFFFFF"/>
                </a:solidFill>
              </a14:hiddenFill>
            </a:ext>
          </a:extLst>
        </p:spPr>
      </p:pic>
      <p:sp>
        <p:nvSpPr>
          <p:cNvPr id="4" name="Content Placeholder 2">
            <a:extLst>
              <a:ext uri="{FF2B5EF4-FFF2-40B4-BE49-F238E27FC236}">
                <a16:creationId xmlns:a16="http://schemas.microsoft.com/office/drawing/2014/main" id="{6E4B354A-D429-58C3-7CEA-F23FFCB3B789}"/>
              </a:ext>
            </a:extLst>
          </p:cNvPr>
          <p:cNvSpPr txBox="1">
            <a:spLocks noGrp="1"/>
          </p:cNvSpPr>
          <p:nvPr>
            <p:ph idx="1"/>
          </p:nvPr>
        </p:nvSpPr>
        <p:spPr>
          <a:xfrm>
            <a:off x="7765143" y="1808582"/>
            <a:ext cx="4180114" cy="5043714"/>
          </a:xfrm>
        </p:spPr>
        <p:txBody>
          <a:bodyPr>
            <a:noAutofit/>
          </a:bodyPr>
          <a:lstStyle/>
          <a:p>
            <a:pPr>
              <a:buFont typeface="Courier New" panose="02070309020205020404" pitchFamily="49" charset="0"/>
              <a:buChar char="o"/>
            </a:pPr>
            <a:r>
              <a:rPr lang="en-GB" sz="3200" dirty="0">
                <a:latin typeface="Arial" pitchFamily="34"/>
                <a:cs typeface="Arial" pitchFamily="34"/>
              </a:rPr>
              <a:t>Practising seeing everyone and everything as pure</a:t>
            </a:r>
          </a:p>
          <a:p>
            <a:pPr>
              <a:buFont typeface="Courier New" panose="02070309020205020404" pitchFamily="49" charset="0"/>
              <a:buChar char="o"/>
            </a:pPr>
            <a:r>
              <a:rPr lang="en-GB" sz="3200" dirty="0">
                <a:latin typeface="Arial" pitchFamily="34"/>
                <a:cs typeface="Arial" pitchFamily="34"/>
              </a:rPr>
              <a:t>The manifestation of buddhas for our benefit</a:t>
            </a:r>
          </a:p>
          <a:p>
            <a:pPr>
              <a:buFont typeface="Courier New" panose="02070309020205020404" pitchFamily="49" charset="0"/>
              <a:buChar char="o"/>
            </a:pPr>
            <a:r>
              <a:rPr lang="en-GB" sz="3200" dirty="0">
                <a:latin typeface="Arial" pitchFamily="34"/>
                <a:cs typeface="Arial" pitchFamily="34"/>
              </a:rPr>
              <a:t>Utilising the view of emptiness to check our attitudes</a:t>
            </a:r>
          </a:p>
          <a:p>
            <a:pPr marL="0" lvl="0" indent="0">
              <a:buNone/>
            </a:pPr>
            <a:endParaRPr lang="en-GB" dirty="0">
              <a:latin typeface="Arial" pitchFamily="34"/>
              <a:cs typeface="Arial" pitchFamily="34"/>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34DA5-4B26-723A-ACC0-18AD2DEB46E2}"/>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A9DD6B8-65A9-4B1E-5653-635E81452F10}"/>
              </a:ext>
            </a:extLst>
          </p:cNvPr>
          <p:cNvSpPr txBox="1">
            <a:spLocks noGrp="1"/>
          </p:cNvSpPr>
          <p:nvPr>
            <p:ph type="title"/>
          </p:nvPr>
        </p:nvSpPr>
        <p:spPr>
          <a:xfrm>
            <a:off x="6637335" y="214034"/>
            <a:ext cx="4819646" cy="1476371"/>
          </a:xfrm>
        </p:spPr>
        <p:txBody>
          <a:bodyPr anchor="b">
            <a:normAutofit/>
          </a:bodyPr>
          <a:lstStyle/>
          <a:p>
            <a:pPr lvl="0"/>
            <a:br>
              <a:rPr lang="en-US" sz="2600" dirty="0"/>
            </a:br>
            <a:br>
              <a:rPr lang="en-US" sz="2600" dirty="0"/>
            </a:br>
            <a:r>
              <a:rPr lang="en-US" sz="3600" b="1" dirty="0"/>
              <a:t>THE FOURFOLD PRACTICE</a:t>
            </a:r>
          </a:p>
        </p:txBody>
      </p:sp>
      <p:sp>
        <p:nvSpPr>
          <p:cNvPr id="5" name="sketch line" descr="&quot;&quot;">
            <a:extLst>
              <a:ext uri="{FF2B5EF4-FFF2-40B4-BE49-F238E27FC236}">
                <a16:creationId xmlns:a16="http://schemas.microsoft.com/office/drawing/2014/main" id="{77CF6A0B-8B32-5EC6-AD0C-67E928397536}"/>
              </a:ext>
            </a:extLst>
          </p:cNvPr>
          <p:cNvSpPr>
            <a:spLocks noMove="1" noResize="1"/>
          </p:cNvSpPr>
          <p:nvPr/>
        </p:nvSpPr>
        <p:spPr>
          <a:xfrm>
            <a:off x="6738935" y="2373316"/>
            <a:ext cx="3255958" cy="17465"/>
          </a:xfrm>
          <a:custGeom>
            <a:avLst/>
            <a:gdLst>
              <a:gd name="f0" fmla="val 10800000"/>
              <a:gd name="f1" fmla="val 5400000"/>
              <a:gd name="f2" fmla="val 180"/>
              <a:gd name="f3" fmla="val w"/>
              <a:gd name="f4" fmla="val h"/>
              <a:gd name="f5" fmla="val 0"/>
              <a:gd name="f6" fmla="val 3255095"/>
              <a:gd name="f7" fmla="val 18288"/>
              <a:gd name="f8" fmla="val 240201"/>
              <a:gd name="f9" fmla="val -22123"/>
              <a:gd name="f10" fmla="val 462021"/>
              <a:gd name="f11" fmla="val -19623"/>
              <a:gd name="f12" fmla="val 618468"/>
              <a:gd name="f13" fmla="val 774915"/>
              <a:gd name="f14" fmla="val 19623"/>
              <a:gd name="f15" fmla="val 974734"/>
              <a:gd name="f16" fmla="val 2035"/>
              <a:gd name="f17" fmla="val 1269487"/>
              <a:gd name="f18" fmla="val 1564240"/>
              <a:gd name="f19" fmla="val -2035"/>
              <a:gd name="f20" fmla="val 1733579"/>
              <a:gd name="f21" fmla="val 10639"/>
              <a:gd name="f22" fmla="val 1953057"/>
              <a:gd name="f23" fmla="val 2172535"/>
              <a:gd name="f24" fmla="val -10639"/>
              <a:gd name="f25" fmla="val 2453962"/>
              <a:gd name="f26" fmla="val 14018"/>
              <a:gd name="f27" fmla="val 2636627"/>
              <a:gd name="f28" fmla="val 2819292"/>
              <a:gd name="f29" fmla="val -14018"/>
              <a:gd name="f30" fmla="val 3121375"/>
              <a:gd name="f31" fmla="val 5399"/>
              <a:gd name="f32" fmla="val 3254386"/>
              <a:gd name="f33" fmla="val 8157"/>
              <a:gd name="f34" fmla="val 3254682"/>
              <a:gd name="f35" fmla="val 12125"/>
              <a:gd name="f36" fmla="val 3088545"/>
              <a:gd name="f37" fmla="val 23203"/>
              <a:gd name="f38" fmla="val 2687475"/>
              <a:gd name="f39" fmla="val 7419"/>
              <a:gd name="f40" fmla="val 2538974"/>
              <a:gd name="f41" fmla="val 2390473"/>
              <a:gd name="f42" fmla="val 29157"/>
              <a:gd name="f43" fmla="val 2137381"/>
              <a:gd name="f44" fmla="val -8959"/>
              <a:gd name="f45" fmla="val 1822853"/>
              <a:gd name="f46" fmla="val 1508325"/>
              <a:gd name="f47" fmla="val 45535"/>
              <a:gd name="f48" fmla="val 1466437"/>
              <a:gd name="f49" fmla="val 20385"/>
              <a:gd name="f50" fmla="val 1171834"/>
              <a:gd name="f51" fmla="val 877231"/>
              <a:gd name="f52" fmla="val 16191"/>
              <a:gd name="f53" fmla="val 561097"/>
              <a:gd name="f54" fmla="val 37643"/>
              <a:gd name="f55" fmla="val -46"/>
              <a:gd name="f56" fmla="val 12483"/>
              <a:gd name="f57" fmla="val -203"/>
              <a:gd name="f58" fmla="val 6491"/>
              <a:gd name="f59" fmla="val 291965"/>
              <a:gd name="f60" fmla="val 19429"/>
              <a:gd name="f61" fmla="val 363155"/>
              <a:gd name="f62" fmla="val 8568"/>
              <a:gd name="f63" fmla="val 873781"/>
              <a:gd name="f64" fmla="val -8568"/>
              <a:gd name="f65" fmla="val 904459"/>
              <a:gd name="f66" fmla="val -19505"/>
              <a:gd name="f67" fmla="val 1439209"/>
              <a:gd name="f68" fmla="val 19505"/>
              <a:gd name="f69" fmla="val 1744369"/>
              <a:gd name="f70" fmla="val 9790"/>
              <a:gd name="f71" fmla="val 1887955"/>
              <a:gd name="f72" fmla="val 2031541"/>
              <a:gd name="f73" fmla="val -9790"/>
              <a:gd name="f74" fmla="val 2346378"/>
              <a:gd name="f75" fmla="val 21240"/>
              <a:gd name="f76" fmla="val 2506423"/>
              <a:gd name="f77" fmla="val 2666468"/>
              <a:gd name="f78" fmla="val -21240"/>
              <a:gd name="f79" fmla="val 2990257"/>
              <a:gd name="f80" fmla="val 30414"/>
              <a:gd name="f81" fmla="val 3254831"/>
              <a:gd name="f82" fmla="val 4493"/>
              <a:gd name="f83" fmla="val 3255479"/>
              <a:gd name="f84" fmla="val 9472"/>
              <a:gd name="f85" fmla="val 3120743"/>
              <a:gd name="f86" fmla="val 16690"/>
              <a:gd name="f87" fmla="val 2759628"/>
              <a:gd name="f88" fmla="val 42462"/>
              <a:gd name="f89" fmla="val 2604076"/>
              <a:gd name="f90" fmla="val 2448524"/>
              <a:gd name="f91" fmla="val -5886"/>
              <a:gd name="f92" fmla="val 2184336"/>
              <a:gd name="f93" fmla="val 19599"/>
              <a:gd name="f94" fmla="val 1591574"/>
              <a:gd name="f95" fmla="val 16977"/>
              <a:gd name="f96" fmla="val 1548845"/>
              <a:gd name="f97" fmla="val 6870"/>
              <a:gd name="f98" fmla="val 1334589"/>
              <a:gd name="f99" fmla="val 1120333"/>
              <a:gd name="f100" fmla="val 29706"/>
              <a:gd name="f101" fmla="val 996014"/>
              <a:gd name="f102" fmla="val 9662"/>
              <a:gd name="f103" fmla="val 683570"/>
              <a:gd name="f104" fmla="val 371126"/>
              <a:gd name="f105" fmla="val 26914"/>
              <a:gd name="f106" fmla="val 198687"/>
              <a:gd name="f107" fmla="val 16167"/>
              <a:gd name="f108" fmla="val 843"/>
              <a:gd name="f109" fmla="val 9577"/>
              <a:gd name="f110" fmla="val 371"/>
              <a:gd name="f111" fmla="val 6900"/>
              <a:gd name="f112" fmla="+- 0 0 -90"/>
              <a:gd name="f113" fmla="*/ f3 1 3255095"/>
              <a:gd name="f114" fmla="*/ f4 1 18288"/>
              <a:gd name="f115" fmla="val f5"/>
              <a:gd name="f116" fmla="val f6"/>
              <a:gd name="f117" fmla="val f7"/>
              <a:gd name="f118" fmla="*/ f112 f0 1"/>
              <a:gd name="f119" fmla="+- f117 0 f115"/>
              <a:gd name="f120" fmla="+- f116 0 f115"/>
              <a:gd name="f121" fmla="*/ f118 1 f2"/>
              <a:gd name="f122" fmla="*/ f120 1 3255095"/>
              <a:gd name="f123" fmla="*/ f119 1 18288"/>
              <a:gd name="f124" fmla="*/ 0 f120 1"/>
              <a:gd name="f125" fmla="*/ 0 f119 1"/>
              <a:gd name="f126" fmla="*/ 618468 f120 1"/>
              <a:gd name="f127" fmla="*/ 1269487 f120 1"/>
              <a:gd name="f128" fmla="*/ 1953057 f120 1"/>
              <a:gd name="f129" fmla="*/ 2636627 f120 1"/>
              <a:gd name="f130" fmla="*/ 3255095 f120 1"/>
              <a:gd name="f131" fmla="*/ 18288 f119 1"/>
              <a:gd name="f132" fmla="*/ 2538974 f120 1"/>
              <a:gd name="f133" fmla="*/ 1822853 f120 1"/>
              <a:gd name="f134" fmla="*/ 1171834 f120 1"/>
              <a:gd name="f135" fmla="+- f121 0 f1"/>
              <a:gd name="f136" fmla="*/ f124 1 3255095"/>
              <a:gd name="f137" fmla="*/ f125 1 18288"/>
              <a:gd name="f138" fmla="*/ f126 1 3255095"/>
              <a:gd name="f139" fmla="*/ f127 1 3255095"/>
              <a:gd name="f140" fmla="*/ f128 1 3255095"/>
              <a:gd name="f141" fmla="*/ f129 1 3255095"/>
              <a:gd name="f142" fmla="*/ f130 1 3255095"/>
              <a:gd name="f143" fmla="*/ f131 1 18288"/>
              <a:gd name="f144" fmla="*/ f132 1 3255095"/>
              <a:gd name="f145" fmla="*/ f133 1 3255095"/>
              <a:gd name="f146" fmla="*/ f134 1 3255095"/>
              <a:gd name="f147" fmla="*/ f115 1 f122"/>
              <a:gd name="f148" fmla="*/ f116 1 f122"/>
              <a:gd name="f149" fmla="*/ f115 1 f123"/>
              <a:gd name="f150" fmla="*/ f117 1 f123"/>
              <a:gd name="f151" fmla="*/ f136 1 f122"/>
              <a:gd name="f152" fmla="*/ f137 1 f123"/>
              <a:gd name="f153" fmla="*/ f138 1 f122"/>
              <a:gd name="f154" fmla="*/ f139 1 f122"/>
              <a:gd name="f155" fmla="*/ f140 1 f122"/>
              <a:gd name="f156" fmla="*/ f141 1 f122"/>
              <a:gd name="f157" fmla="*/ f142 1 f122"/>
              <a:gd name="f158" fmla="*/ f143 1 f123"/>
              <a:gd name="f159" fmla="*/ f144 1 f122"/>
              <a:gd name="f160" fmla="*/ f145 1 f122"/>
              <a:gd name="f161" fmla="*/ f146 1 f122"/>
              <a:gd name="f162" fmla="*/ f147 f113 1"/>
              <a:gd name="f163" fmla="*/ f148 f113 1"/>
              <a:gd name="f164" fmla="*/ f150 f114 1"/>
              <a:gd name="f165" fmla="*/ f149 f114 1"/>
              <a:gd name="f166" fmla="*/ f151 f113 1"/>
              <a:gd name="f167" fmla="*/ f152 f114 1"/>
              <a:gd name="f168" fmla="*/ f153 f113 1"/>
              <a:gd name="f169" fmla="*/ f154 f113 1"/>
              <a:gd name="f170" fmla="*/ f155 f113 1"/>
              <a:gd name="f171" fmla="*/ f156 f113 1"/>
              <a:gd name="f172" fmla="*/ f157 f113 1"/>
              <a:gd name="f173" fmla="*/ f158 f114 1"/>
              <a:gd name="f174" fmla="*/ f159 f113 1"/>
              <a:gd name="f175" fmla="*/ f160 f113 1"/>
              <a:gd name="f176" fmla="*/ f161 f113 1"/>
            </a:gdLst>
            <a:ahLst/>
            <a:cxnLst>
              <a:cxn ang="3cd4">
                <a:pos x="hc" y="t"/>
              </a:cxn>
              <a:cxn ang="0">
                <a:pos x="r" y="vc"/>
              </a:cxn>
              <a:cxn ang="cd4">
                <a:pos x="hc" y="b"/>
              </a:cxn>
              <a:cxn ang="cd2">
                <a:pos x="l" y="vc"/>
              </a:cxn>
              <a:cxn ang="f135">
                <a:pos x="f166" y="f167"/>
              </a:cxn>
              <a:cxn ang="f135">
                <a:pos x="f168" y="f167"/>
              </a:cxn>
              <a:cxn ang="f135">
                <a:pos x="f169" y="f167"/>
              </a:cxn>
              <a:cxn ang="f135">
                <a:pos x="f170" y="f167"/>
              </a:cxn>
              <a:cxn ang="f135">
                <a:pos x="f171" y="f167"/>
              </a:cxn>
              <a:cxn ang="f135">
                <a:pos x="f172" y="f167"/>
              </a:cxn>
              <a:cxn ang="f135">
                <a:pos x="f172" y="f173"/>
              </a:cxn>
              <a:cxn ang="f135">
                <a:pos x="f174" y="f173"/>
              </a:cxn>
              <a:cxn ang="f135">
                <a:pos x="f175" y="f173"/>
              </a:cxn>
              <a:cxn ang="f135">
                <a:pos x="f176" y="f173"/>
              </a:cxn>
              <a:cxn ang="f135">
                <a:pos x="f166" y="f173"/>
              </a:cxn>
              <a:cxn ang="f135">
                <a:pos x="f166" y="f167"/>
              </a:cxn>
            </a:cxnLst>
            <a:rect l="f162" t="f165" r="f163" b="f164"/>
            <a:pathLst>
              <a:path w="3255095" h="18288" fill="none">
                <a:moveTo>
                  <a:pt x="f5" y="f5"/>
                </a:moveTo>
                <a:cubicBezTo>
                  <a:pt x="f8" y="f9"/>
                  <a:pt x="f10" y="f11"/>
                  <a:pt x="f12" y="f5"/>
                </a:cubicBezTo>
                <a:cubicBezTo>
                  <a:pt x="f13" y="f14"/>
                  <a:pt x="f15" y="f16"/>
                  <a:pt x="f17" y="f5"/>
                </a:cubicBezTo>
                <a:cubicBezTo>
                  <a:pt x="f18" y="f19"/>
                  <a:pt x="f20" y="f21"/>
                  <a:pt x="f22" y="f5"/>
                </a:cubicBezTo>
                <a:cubicBezTo>
                  <a:pt x="f23" y="f24"/>
                  <a:pt x="f25" y="f26"/>
                  <a:pt x="f27" y="f5"/>
                </a:cubicBezTo>
                <a:cubicBezTo>
                  <a:pt x="f28" y="f29"/>
                  <a:pt x="f30" y="f31"/>
                  <a:pt x="f6" y="f5"/>
                </a:cubicBezTo>
                <a:cubicBezTo>
                  <a:pt x="f32" y="f33"/>
                  <a:pt x="f34" y="f35"/>
                  <a:pt x="f6" y="f7"/>
                </a:cubicBezTo>
                <a:cubicBezTo>
                  <a:pt x="f36" y="f37"/>
                  <a:pt x="f38" y="f39"/>
                  <a:pt x="f40" y="f7"/>
                </a:cubicBezTo>
                <a:cubicBezTo>
                  <a:pt x="f41" y="f42"/>
                  <a:pt x="f43" y="f44"/>
                  <a:pt x="f45" y="f7"/>
                </a:cubicBezTo>
                <a:cubicBezTo>
                  <a:pt x="f46" y="f47"/>
                  <a:pt x="f48" y="f49"/>
                  <a:pt x="f50" y="f7"/>
                </a:cubicBezTo>
                <a:cubicBezTo>
                  <a:pt x="f51" y="f52"/>
                  <a:pt x="f53" y="f54"/>
                  <a:pt x="f5" y="f7"/>
                </a:cubicBezTo>
                <a:cubicBezTo>
                  <a:pt x="f55" y="f56"/>
                  <a:pt x="f57" y="f58"/>
                  <a:pt x="f5" y="f5"/>
                </a:cubicBezTo>
                <a:close/>
              </a:path>
              <a:path w="3255095" h="18288" stroke="0">
                <a:moveTo>
                  <a:pt x="f5" y="f5"/>
                </a:moveTo>
                <a:cubicBezTo>
                  <a:pt x="f59" y="f60"/>
                  <a:pt x="f61" y="f62"/>
                  <a:pt x="f12" y="f5"/>
                </a:cubicBezTo>
                <a:cubicBezTo>
                  <a:pt x="f63" y="f64"/>
                  <a:pt x="f65" y="f66"/>
                  <a:pt x="f50" y="f5"/>
                </a:cubicBezTo>
                <a:cubicBezTo>
                  <a:pt x="f67" y="f68"/>
                  <a:pt x="f69" y="f70"/>
                  <a:pt x="f71" y="f5"/>
                </a:cubicBezTo>
                <a:cubicBezTo>
                  <a:pt x="f72" y="f73"/>
                  <a:pt x="f74" y="f75"/>
                  <a:pt x="f76" y="f5"/>
                </a:cubicBezTo>
                <a:cubicBezTo>
                  <a:pt x="f77" y="f78"/>
                  <a:pt x="f79" y="f80"/>
                  <a:pt x="f6" y="f5"/>
                </a:cubicBezTo>
                <a:cubicBezTo>
                  <a:pt x="f81" y="f82"/>
                  <a:pt x="f83" y="f84"/>
                  <a:pt x="f6" y="f7"/>
                </a:cubicBezTo>
                <a:cubicBezTo>
                  <a:pt x="f85" y="f86"/>
                  <a:pt x="f87" y="f88"/>
                  <a:pt x="f89" y="f7"/>
                </a:cubicBezTo>
                <a:cubicBezTo>
                  <a:pt x="f90" y="f91"/>
                  <a:pt x="f92" y="f93"/>
                  <a:pt x="f71" y="f7"/>
                </a:cubicBezTo>
                <a:cubicBezTo>
                  <a:pt x="f94" y="f95"/>
                  <a:pt x="f96" y="f97"/>
                  <a:pt x="f98" y="f7"/>
                </a:cubicBezTo>
                <a:cubicBezTo>
                  <a:pt x="f99" y="f100"/>
                  <a:pt x="f101" y="f102"/>
                  <a:pt x="f103" y="f7"/>
                </a:cubicBezTo>
                <a:cubicBezTo>
                  <a:pt x="f104" y="f105"/>
                  <a:pt x="f106" y="f107"/>
                  <a:pt x="f5" y="f7"/>
                </a:cubicBezTo>
                <a:cubicBezTo>
                  <a:pt x="f108" y="f109"/>
                  <a:pt x="f110" y="f111"/>
                  <a:pt x="f5" y="f5"/>
                </a:cubicBezTo>
                <a:close/>
              </a:path>
            </a:pathLst>
          </a:custGeom>
          <a:solidFill>
            <a:srgbClr val="E97132"/>
          </a:solidFill>
          <a:ln w="38103" cap="rnd">
            <a:solidFill>
              <a:srgbClr val="E97132"/>
            </a:solidFill>
            <a:prstDash val="solid"/>
            <a:roun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ptos"/>
            </a:endParaRPr>
          </a:p>
        </p:txBody>
      </p:sp>
      <p:sp>
        <p:nvSpPr>
          <p:cNvPr id="6" name="Rectangle 2">
            <a:extLst>
              <a:ext uri="{FF2B5EF4-FFF2-40B4-BE49-F238E27FC236}">
                <a16:creationId xmlns:a16="http://schemas.microsoft.com/office/drawing/2014/main" id="{554EC911-4B43-2A25-647A-D0B2A94CD025}"/>
              </a:ext>
            </a:extLst>
          </p:cNvPr>
          <p:cNvSpPr/>
          <p:nvPr/>
        </p:nvSpPr>
        <p:spPr>
          <a:xfrm>
            <a:off x="6738935" y="2665411"/>
            <a:ext cx="4819646" cy="3549645"/>
          </a:xfrm>
          <a:prstGeom prst="rect">
            <a:avLst/>
          </a:prstGeom>
          <a:noFill/>
          <a:ln cap="flat">
            <a:noFill/>
            <a:prstDash val="solid"/>
          </a:ln>
        </p:spPr>
        <p:txBody>
          <a:bodyPr vert="horz" wrap="square" lIns="91440" tIns="45720" rIns="91440" bIns="45720" anchor="t" anchorCtr="0" compatLnSpc="1">
            <a:noAutofit/>
          </a:bodyPr>
          <a:lstStyle/>
          <a:p>
            <a:pPr marL="457200" marR="0" lvl="0" indent="-228600" algn="l" defTabSz="914400" rtl="0" fontAlgn="auto" hangingPunct="1">
              <a:lnSpc>
                <a:spcPct val="90000"/>
              </a:lnSpc>
              <a:spcBef>
                <a:spcPts val="1000"/>
              </a:spcBef>
              <a:spcAft>
                <a:spcPts val="0"/>
              </a:spcAft>
              <a:buClr>
                <a:srgbClr val="156082"/>
              </a:buClr>
              <a:buSzPct val="80000"/>
              <a:buFont typeface="Arial" pitchFamily="34"/>
              <a:buChar char="•"/>
              <a:tabLst/>
              <a:defRPr sz="1800" b="0" i="0" u="none" strike="noStrike" kern="0" cap="none" spc="0" baseline="0">
                <a:solidFill>
                  <a:srgbClr val="000000"/>
                </a:solidFill>
                <a:uFillTx/>
              </a:defRPr>
            </a:pPr>
            <a:endParaRPr lang="en-US" sz="2200" b="0" i="0" u="none" strike="noStrike" kern="1200" cap="none" spc="0" baseline="0" dirty="0">
              <a:solidFill>
                <a:srgbClr val="000000"/>
              </a:solidFill>
              <a:uFillTx/>
              <a:latin typeface="Aptos" pitchFamily="34"/>
            </a:endParaRPr>
          </a:p>
        </p:txBody>
      </p:sp>
      <p:sp>
        <p:nvSpPr>
          <p:cNvPr id="7" name="Rectangle 6">
            <a:extLst>
              <a:ext uri="{FF2B5EF4-FFF2-40B4-BE49-F238E27FC236}">
                <a16:creationId xmlns:a16="http://schemas.microsoft.com/office/drawing/2014/main" id="{8A76D817-0CA1-F3E5-82CB-856E29E6F87F}"/>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rmAutofit/>
          </a:bodyPr>
          <a:lstStyle/>
          <a:p>
            <a:pPr marL="0" marR="0" lvl="0" indent="0" algn="r"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fld id="{95057210-071A-4BB4-BF9C-98F5BE3ED1B0}" type="slidenum">
              <a:rPr lang="en-US" sz="1200" b="0" i="0" u="none" strike="noStrike" kern="1200" cap="none" spc="0" baseline="0">
                <a:solidFill>
                  <a:srgbClr val="898989"/>
                </a:solidFill>
                <a:uFillTx/>
                <a:latin typeface="Aptos"/>
              </a:rPr>
              <a:t>7</a:t>
            </a:fld>
            <a:endParaRPr lang="en-US" sz="1200" b="0" i="0" u="none" strike="noStrike" kern="1200" cap="none" spc="0" baseline="0">
              <a:solidFill>
                <a:srgbClr val="898989"/>
              </a:solidFill>
              <a:uFillTx/>
              <a:latin typeface="Aptos"/>
            </a:endParaRPr>
          </a:p>
        </p:txBody>
      </p:sp>
      <p:graphicFrame>
        <p:nvGraphicFramePr>
          <p:cNvPr id="3080" name="TextBox 8">
            <a:extLst>
              <a:ext uri="{FF2B5EF4-FFF2-40B4-BE49-F238E27FC236}">
                <a16:creationId xmlns:a16="http://schemas.microsoft.com/office/drawing/2014/main" id="{C33AE7B2-207F-0972-207B-1C4E3C202A26}"/>
              </a:ext>
            </a:extLst>
          </p:cNvPr>
          <p:cNvGraphicFramePr/>
          <p:nvPr>
            <p:extLst>
              <p:ext uri="{D42A27DB-BD31-4B8C-83A1-F6EECF244321}">
                <p14:modId xmlns:p14="http://schemas.microsoft.com/office/powerpoint/2010/main" val="1506498332"/>
              </p:ext>
            </p:extLst>
          </p:nvPr>
        </p:nvGraphicFramePr>
        <p:xfrm>
          <a:off x="5447163" y="2522793"/>
          <a:ext cx="6614208" cy="38888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a:extLst>
              <a:ext uri="{FF2B5EF4-FFF2-40B4-BE49-F238E27FC236}">
                <a16:creationId xmlns:a16="http://schemas.microsoft.com/office/drawing/2014/main" id="{A847739C-EB34-ACB1-7050-C2E8A3E50284}"/>
              </a:ext>
            </a:extLst>
          </p:cNvPr>
          <p:cNvSpPr txBox="1"/>
          <p:nvPr/>
        </p:nvSpPr>
        <p:spPr>
          <a:xfrm>
            <a:off x="213119" y="214034"/>
            <a:ext cx="4591110" cy="1384995"/>
          </a:xfrm>
          <a:prstGeom prst="rect">
            <a:avLst/>
          </a:prstGeom>
          <a:noFill/>
        </p:spPr>
        <p:txBody>
          <a:bodyPr wrap="square" rtlCol="0">
            <a:spAutoFit/>
          </a:bodyPr>
          <a:lstStyle/>
          <a:p>
            <a:pPr algn="ctr"/>
            <a:r>
              <a:rPr lang="en-GB" sz="2400" b="1" i="1" dirty="0"/>
              <a:t>“</a:t>
            </a:r>
            <a:r>
              <a:rPr lang="en-GB" sz="2800" b="1" i="1" dirty="0"/>
              <a:t>The fourfold practice is the best of methods. Whatever you encounter, apply the practice.”</a:t>
            </a:r>
          </a:p>
        </p:txBody>
      </p:sp>
      <p:pic>
        <p:nvPicPr>
          <p:cNvPr id="4" name="Picture 2" descr="POWERFUL LIST OF MALA MANTRAS FOR EVERY ...">
            <a:extLst>
              <a:ext uri="{FF2B5EF4-FFF2-40B4-BE49-F238E27FC236}">
                <a16:creationId xmlns:a16="http://schemas.microsoft.com/office/drawing/2014/main" id="{360914AC-ABD7-5451-D577-72A5D7654C8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l="12221" r="17754" b="-1"/>
          <a:stretch/>
        </p:blipFill>
        <p:spPr bwMode="auto">
          <a:xfrm>
            <a:off x="213119" y="1910224"/>
            <a:ext cx="5011991" cy="4589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6600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CB08DB-B718-0ED0-5960-C0E57FC3D29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B9399C92-1788-280D-160C-CBC66D15DFB2}"/>
              </a:ext>
            </a:extLst>
          </p:cNvPr>
          <p:cNvSpPr txBox="1">
            <a:spLocks noGrp="1"/>
          </p:cNvSpPr>
          <p:nvPr>
            <p:ph type="title"/>
          </p:nvPr>
        </p:nvSpPr>
        <p:spPr>
          <a:xfrm>
            <a:off x="6738935" y="288017"/>
            <a:ext cx="4819646" cy="1476371"/>
          </a:xfrm>
        </p:spPr>
        <p:txBody>
          <a:bodyPr anchor="b">
            <a:normAutofit/>
          </a:bodyPr>
          <a:lstStyle/>
          <a:p>
            <a:pPr lvl="0"/>
            <a:br>
              <a:rPr lang="en-US" sz="2600" dirty="0"/>
            </a:br>
            <a:br>
              <a:rPr lang="en-US" sz="2600" dirty="0"/>
            </a:br>
            <a:r>
              <a:rPr lang="en-US" sz="3600" b="1" dirty="0"/>
              <a:t>FOR DISCUSSION</a:t>
            </a:r>
          </a:p>
        </p:txBody>
      </p:sp>
      <p:sp>
        <p:nvSpPr>
          <p:cNvPr id="5" name="sketch line" descr="&quot;&quot;">
            <a:extLst>
              <a:ext uri="{FF2B5EF4-FFF2-40B4-BE49-F238E27FC236}">
                <a16:creationId xmlns:a16="http://schemas.microsoft.com/office/drawing/2014/main" id="{3963DB27-6560-BE0E-5D9A-B141D7D29399}"/>
              </a:ext>
            </a:extLst>
          </p:cNvPr>
          <p:cNvSpPr>
            <a:spLocks noMove="1" noResize="1"/>
          </p:cNvSpPr>
          <p:nvPr/>
        </p:nvSpPr>
        <p:spPr>
          <a:xfrm>
            <a:off x="6738935" y="2373316"/>
            <a:ext cx="3255958" cy="17465"/>
          </a:xfrm>
          <a:custGeom>
            <a:avLst/>
            <a:gdLst>
              <a:gd name="f0" fmla="val 10800000"/>
              <a:gd name="f1" fmla="val 5400000"/>
              <a:gd name="f2" fmla="val 180"/>
              <a:gd name="f3" fmla="val w"/>
              <a:gd name="f4" fmla="val h"/>
              <a:gd name="f5" fmla="val 0"/>
              <a:gd name="f6" fmla="val 3255095"/>
              <a:gd name="f7" fmla="val 18288"/>
              <a:gd name="f8" fmla="val 240201"/>
              <a:gd name="f9" fmla="val -22123"/>
              <a:gd name="f10" fmla="val 462021"/>
              <a:gd name="f11" fmla="val -19623"/>
              <a:gd name="f12" fmla="val 618468"/>
              <a:gd name="f13" fmla="val 774915"/>
              <a:gd name="f14" fmla="val 19623"/>
              <a:gd name="f15" fmla="val 974734"/>
              <a:gd name="f16" fmla="val 2035"/>
              <a:gd name="f17" fmla="val 1269487"/>
              <a:gd name="f18" fmla="val 1564240"/>
              <a:gd name="f19" fmla="val -2035"/>
              <a:gd name="f20" fmla="val 1733579"/>
              <a:gd name="f21" fmla="val 10639"/>
              <a:gd name="f22" fmla="val 1953057"/>
              <a:gd name="f23" fmla="val 2172535"/>
              <a:gd name="f24" fmla="val -10639"/>
              <a:gd name="f25" fmla="val 2453962"/>
              <a:gd name="f26" fmla="val 14018"/>
              <a:gd name="f27" fmla="val 2636627"/>
              <a:gd name="f28" fmla="val 2819292"/>
              <a:gd name="f29" fmla="val -14018"/>
              <a:gd name="f30" fmla="val 3121375"/>
              <a:gd name="f31" fmla="val 5399"/>
              <a:gd name="f32" fmla="val 3254386"/>
              <a:gd name="f33" fmla="val 8157"/>
              <a:gd name="f34" fmla="val 3254682"/>
              <a:gd name="f35" fmla="val 12125"/>
              <a:gd name="f36" fmla="val 3088545"/>
              <a:gd name="f37" fmla="val 23203"/>
              <a:gd name="f38" fmla="val 2687475"/>
              <a:gd name="f39" fmla="val 7419"/>
              <a:gd name="f40" fmla="val 2538974"/>
              <a:gd name="f41" fmla="val 2390473"/>
              <a:gd name="f42" fmla="val 29157"/>
              <a:gd name="f43" fmla="val 2137381"/>
              <a:gd name="f44" fmla="val -8959"/>
              <a:gd name="f45" fmla="val 1822853"/>
              <a:gd name="f46" fmla="val 1508325"/>
              <a:gd name="f47" fmla="val 45535"/>
              <a:gd name="f48" fmla="val 1466437"/>
              <a:gd name="f49" fmla="val 20385"/>
              <a:gd name="f50" fmla="val 1171834"/>
              <a:gd name="f51" fmla="val 877231"/>
              <a:gd name="f52" fmla="val 16191"/>
              <a:gd name="f53" fmla="val 561097"/>
              <a:gd name="f54" fmla="val 37643"/>
              <a:gd name="f55" fmla="val -46"/>
              <a:gd name="f56" fmla="val 12483"/>
              <a:gd name="f57" fmla="val -203"/>
              <a:gd name="f58" fmla="val 6491"/>
              <a:gd name="f59" fmla="val 291965"/>
              <a:gd name="f60" fmla="val 19429"/>
              <a:gd name="f61" fmla="val 363155"/>
              <a:gd name="f62" fmla="val 8568"/>
              <a:gd name="f63" fmla="val 873781"/>
              <a:gd name="f64" fmla="val -8568"/>
              <a:gd name="f65" fmla="val 904459"/>
              <a:gd name="f66" fmla="val -19505"/>
              <a:gd name="f67" fmla="val 1439209"/>
              <a:gd name="f68" fmla="val 19505"/>
              <a:gd name="f69" fmla="val 1744369"/>
              <a:gd name="f70" fmla="val 9790"/>
              <a:gd name="f71" fmla="val 1887955"/>
              <a:gd name="f72" fmla="val 2031541"/>
              <a:gd name="f73" fmla="val -9790"/>
              <a:gd name="f74" fmla="val 2346378"/>
              <a:gd name="f75" fmla="val 21240"/>
              <a:gd name="f76" fmla="val 2506423"/>
              <a:gd name="f77" fmla="val 2666468"/>
              <a:gd name="f78" fmla="val -21240"/>
              <a:gd name="f79" fmla="val 2990257"/>
              <a:gd name="f80" fmla="val 30414"/>
              <a:gd name="f81" fmla="val 3254831"/>
              <a:gd name="f82" fmla="val 4493"/>
              <a:gd name="f83" fmla="val 3255479"/>
              <a:gd name="f84" fmla="val 9472"/>
              <a:gd name="f85" fmla="val 3120743"/>
              <a:gd name="f86" fmla="val 16690"/>
              <a:gd name="f87" fmla="val 2759628"/>
              <a:gd name="f88" fmla="val 42462"/>
              <a:gd name="f89" fmla="val 2604076"/>
              <a:gd name="f90" fmla="val 2448524"/>
              <a:gd name="f91" fmla="val -5886"/>
              <a:gd name="f92" fmla="val 2184336"/>
              <a:gd name="f93" fmla="val 19599"/>
              <a:gd name="f94" fmla="val 1591574"/>
              <a:gd name="f95" fmla="val 16977"/>
              <a:gd name="f96" fmla="val 1548845"/>
              <a:gd name="f97" fmla="val 6870"/>
              <a:gd name="f98" fmla="val 1334589"/>
              <a:gd name="f99" fmla="val 1120333"/>
              <a:gd name="f100" fmla="val 29706"/>
              <a:gd name="f101" fmla="val 996014"/>
              <a:gd name="f102" fmla="val 9662"/>
              <a:gd name="f103" fmla="val 683570"/>
              <a:gd name="f104" fmla="val 371126"/>
              <a:gd name="f105" fmla="val 26914"/>
              <a:gd name="f106" fmla="val 198687"/>
              <a:gd name="f107" fmla="val 16167"/>
              <a:gd name="f108" fmla="val 843"/>
              <a:gd name="f109" fmla="val 9577"/>
              <a:gd name="f110" fmla="val 371"/>
              <a:gd name="f111" fmla="val 6900"/>
              <a:gd name="f112" fmla="+- 0 0 -90"/>
              <a:gd name="f113" fmla="*/ f3 1 3255095"/>
              <a:gd name="f114" fmla="*/ f4 1 18288"/>
              <a:gd name="f115" fmla="val f5"/>
              <a:gd name="f116" fmla="val f6"/>
              <a:gd name="f117" fmla="val f7"/>
              <a:gd name="f118" fmla="*/ f112 f0 1"/>
              <a:gd name="f119" fmla="+- f117 0 f115"/>
              <a:gd name="f120" fmla="+- f116 0 f115"/>
              <a:gd name="f121" fmla="*/ f118 1 f2"/>
              <a:gd name="f122" fmla="*/ f120 1 3255095"/>
              <a:gd name="f123" fmla="*/ f119 1 18288"/>
              <a:gd name="f124" fmla="*/ 0 f120 1"/>
              <a:gd name="f125" fmla="*/ 0 f119 1"/>
              <a:gd name="f126" fmla="*/ 618468 f120 1"/>
              <a:gd name="f127" fmla="*/ 1269487 f120 1"/>
              <a:gd name="f128" fmla="*/ 1953057 f120 1"/>
              <a:gd name="f129" fmla="*/ 2636627 f120 1"/>
              <a:gd name="f130" fmla="*/ 3255095 f120 1"/>
              <a:gd name="f131" fmla="*/ 18288 f119 1"/>
              <a:gd name="f132" fmla="*/ 2538974 f120 1"/>
              <a:gd name="f133" fmla="*/ 1822853 f120 1"/>
              <a:gd name="f134" fmla="*/ 1171834 f120 1"/>
              <a:gd name="f135" fmla="+- f121 0 f1"/>
              <a:gd name="f136" fmla="*/ f124 1 3255095"/>
              <a:gd name="f137" fmla="*/ f125 1 18288"/>
              <a:gd name="f138" fmla="*/ f126 1 3255095"/>
              <a:gd name="f139" fmla="*/ f127 1 3255095"/>
              <a:gd name="f140" fmla="*/ f128 1 3255095"/>
              <a:gd name="f141" fmla="*/ f129 1 3255095"/>
              <a:gd name="f142" fmla="*/ f130 1 3255095"/>
              <a:gd name="f143" fmla="*/ f131 1 18288"/>
              <a:gd name="f144" fmla="*/ f132 1 3255095"/>
              <a:gd name="f145" fmla="*/ f133 1 3255095"/>
              <a:gd name="f146" fmla="*/ f134 1 3255095"/>
              <a:gd name="f147" fmla="*/ f115 1 f122"/>
              <a:gd name="f148" fmla="*/ f116 1 f122"/>
              <a:gd name="f149" fmla="*/ f115 1 f123"/>
              <a:gd name="f150" fmla="*/ f117 1 f123"/>
              <a:gd name="f151" fmla="*/ f136 1 f122"/>
              <a:gd name="f152" fmla="*/ f137 1 f123"/>
              <a:gd name="f153" fmla="*/ f138 1 f122"/>
              <a:gd name="f154" fmla="*/ f139 1 f122"/>
              <a:gd name="f155" fmla="*/ f140 1 f122"/>
              <a:gd name="f156" fmla="*/ f141 1 f122"/>
              <a:gd name="f157" fmla="*/ f142 1 f122"/>
              <a:gd name="f158" fmla="*/ f143 1 f123"/>
              <a:gd name="f159" fmla="*/ f144 1 f122"/>
              <a:gd name="f160" fmla="*/ f145 1 f122"/>
              <a:gd name="f161" fmla="*/ f146 1 f122"/>
              <a:gd name="f162" fmla="*/ f147 f113 1"/>
              <a:gd name="f163" fmla="*/ f148 f113 1"/>
              <a:gd name="f164" fmla="*/ f150 f114 1"/>
              <a:gd name="f165" fmla="*/ f149 f114 1"/>
              <a:gd name="f166" fmla="*/ f151 f113 1"/>
              <a:gd name="f167" fmla="*/ f152 f114 1"/>
              <a:gd name="f168" fmla="*/ f153 f113 1"/>
              <a:gd name="f169" fmla="*/ f154 f113 1"/>
              <a:gd name="f170" fmla="*/ f155 f113 1"/>
              <a:gd name="f171" fmla="*/ f156 f113 1"/>
              <a:gd name="f172" fmla="*/ f157 f113 1"/>
              <a:gd name="f173" fmla="*/ f158 f114 1"/>
              <a:gd name="f174" fmla="*/ f159 f113 1"/>
              <a:gd name="f175" fmla="*/ f160 f113 1"/>
              <a:gd name="f176" fmla="*/ f161 f113 1"/>
            </a:gdLst>
            <a:ahLst/>
            <a:cxnLst>
              <a:cxn ang="3cd4">
                <a:pos x="hc" y="t"/>
              </a:cxn>
              <a:cxn ang="0">
                <a:pos x="r" y="vc"/>
              </a:cxn>
              <a:cxn ang="cd4">
                <a:pos x="hc" y="b"/>
              </a:cxn>
              <a:cxn ang="cd2">
                <a:pos x="l" y="vc"/>
              </a:cxn>
              <a:cxn ang="f135">
                <a:pos x="f166" y="f167"/>
              </a:cxn>
              <a:cxn ang="f135">
                <a:pos x="f168" y="f167"/>
              </a:cxn>
              <a:cxn ang="f135">
                <a:pos x="f169" y="f167"/>
              </a:cxn>
              <a:cxn ang="f135">
                <a:pos x="f170" y="f167"/>
              </a:cxn>
              <a:cxn ang="f135">
                <a:pos x="f171" y="f167"/>
              </a:cxn>
              <a:cxn ang="f135">
                <a:pos x="f172" y="f167"/>
              </a:cxn>
              <a:cxn ang="f135">
                <a:pos x="f172" y="f173"/>
              </a:cxn>
              <a:cxn ang="f135">
                <a:pos x="f174" y="f173"/>
              </a:cxn>
              <a:cxn ang="f135">
                <a:pos x="f175" y="f173"/>
              </a:cxn>
              <a:cxn ang="f135">
                <a:pos x="f176" y="f173"/>
              </a:cxn>
              <a:cxn ang="f135">
                <a:pos x="f166" y="f173"/>
              </a:cxn>
              <a:cxn ang="f135">
                <a:pos x="f166" y="f167"/>
              </a:cxn>
            </a:cxnLst>
            <a:rect l="f162" t="f165" r="f163" b="f164"/>
            <a:pathLst>
              <a:path w="3255095" h="18288" fill="none">
                <a:moveTo>
                  <a:pt x="f5" y="f5"/>
                </a:moveTo>
                <a:cubicBezTo>
                  <a:pt x="f8" y="f9"/>
                  <a:pt x="f10" y="f11"/>
                  <a:pt x="f12" y="f5"/>
                </a:cubicBezTo>
                <a:cubicBezTo>
                  <a:pt x="f13" y="f14"/>
                  <a:pt x="f15" y="f16"/>
                  <a:pt x="f17" y="f5"/>
                </a:cubicBezTo>
                <a:cubicBezTo>
                  <a:pt x="f18" y="f19"/>
                  <a:pt x="f20" y="f21"/>
                  <a:pt x="f22" y="f5"/>
                </a:cubicBezTo>
                <a:cubicBezTo>
                  <a:pt x="f23" y="f24"/>
                  <a:pt x="f25" y="f26"/>
                  <a:pt x="f27" y="f5"/>
                </a:cubicBezTo>
                <a:cubicBezTo>
                  <a:pt x="f28" y="f29"/>
                  <a:pt x="f30" y="f31"/>
                  <a:pt x="f6" y="f5"/>
                </a:cubicBezTo>
                <a:cubicBezTo>
                  <a:pt x="f32" y="f33"/>
                  <a:pt x="f34" y="f35"/>
                  <a:pt x="f6" y="f7"/>
                </a:cubicBezTo>
                <a:cubicBezTo>
                  <a:pt x="f36" y="f37"/>
                  <a:pt x="f38" y="f39"/>
                  <a:pt x="f40" y="f7"/>
                </a:cubicBezTo>
                <a:cubicBezTo>
                  <a:pt x="f41" y="f42"/>
                  <a:pt x="f43" y="f44"/>
                  <a:pt x="f45" y="f7"/>
                </a:cubicBezTo>
                <a:cubicBezTo>
                  <a:pt x="f46" y="f47"/>
                  <a:pt x="f48" y="f49"/>
                  <a:pt x="f50" y="f7"/>
                </a:cubicBezTo>
                <a:cubicBezTo>
                  <a:pt x="f51" y="f52"/>
                  <a:pt x="f53" y="f54"/>
                  <a:pt x="f5" y="f7"/>
                </a:cubicBezTo>
                <a:cubicBezTo>
                  <a:pt x="f55" y="f56"/>
                  <a:pt x="f57" y="f58"/>
                  <a:pt x="f5" y="f5"/>
                </a:cubicBezTo>
                <a:close/>
              </a:path>
              <a:path w="3255095" h="18288" stroke="0">
                <a:moveTo>
                  <a:pt x="f5" y="f5"/>
                </a:moveTo>
                <a:cubicBezTo>
                  <a:pt x="f59" y="f60"/>
                  <a:pt x="f61" y="f62"/>
                  <a:pt x="f12" y="f5"/>
                </a:cubicBezTo>
                <a:cubicBezTo>
                  <a:pt x="f63" y="f64"/>
                  <a:pt x="f65" y="f66"/>
                  <a:pt x="f50" y="f5"/>
                </a:cubicBezTo>
                <a:cubicBezTo>
                  <a:pt x="f67" y="f68"/>
                  <a:pt x="f69" y="f70"/>
                  <a:pt x="f71" y="f5"/>
                </a:cubicBezTo>
                <a:cubicBezTo>
                  <a:pt x="f72" y="f73"/>
                  <a:pt x="f74" y="f75"/>
                  <a:pt x="f76" y="f5"/>
                </a:cubicBezTo>
                <a:cubicBezTo>
                  <a:pt x="f77" y="f78"/>
                  <a:pt x="f79" y="f80"/>
                  <a:pt x="f6" y="f5"/>
                </a:cubicBezTo>
                <a:cubicBezTo>
                  <a:pt x="f81" y="f82"/>
                  <a:pt x="f83" y="f84"/>
                  <a:pt x="f6" y="f7"/>
                </a:cubicBezTo>
                <a:cubicBezTo>
                  <a:pt x="f85" y="f86"/>
                  <a:pt x="f87" y="f88"/>
                  <a:pt x="f89" y="f7"/>
                </a:cubicBezTo>
                <a:cubicBezTo>
                  <a:pt x="f90" y="f91"/>
                  <a:pt x="f92" y="f93"/>
                  <a:pt x="f71" y="f7"/>
                </a:cubicBezTo>
                <a:cubicBezTo>
                  <a:pt x="f94" y="f95"/>
                  <a:pt x="f96" y="f97"/>
                  <a:pt x="f98" y="f7"/>
                </a:cubicBezTo>
                <a:cubicBezTo>
                  <a:pt x="f99" y="f100"/>
                  <a:pt x="f101" y="f102"/>
                  <a:pt x="f103" y="f7"/>
                </a:cubicBezTo>
                <a:cubicBezTo>
                  <a:pt x="f104" y="f105"/>
                  <a:pt x="f106" y="f107"/>
                  <a:pt x="f5" y="f7"/>
                </a:cubicBezTo>
                <a:cubicBezTo>
                  <a:pt x="f108" y="f109"/>
                  <a:pt x="f110" y="f111"/>
                  <a:pt x="f5" y="f5"/>
                </a:cubicBezTo>
                <a:close/>
              </a:path>
            </a:pathLst>
          </a:custGeom>
          <a:solidFill>
            <a:srgbClr val="E97132"/>
          </a:solidFill>
          <a:ln w="38103" cap="rnd">
            <a:solidFill>
              <a:srgbClr val="E97132"/>
            </a:solidFill>
            <a:prstDash val="solid"/>
            <a:roun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US" sz="1800" b="0" i="0" u="none" strike="noStrike" kern="1200" cap="none" spc="0" baseline="0">
              <a:solidFill>
                <a:srgbClr val="FFFFFF"/>
              </a:solidFill>
              <a:uFillTx/>
              <a:latin typeface="Aptos"/>
            </a:endParaRPr>
          </a:p>
        </p:txBody>
      </p:sp>
      <p:sp>
        <p:nvSpPr>
          <p:cNvPr id="6" name="Rectangle 2">
            <a:extLst>
              <a:ext uri="{FF2B5EF4-FFF2-40B4-BE49-F238E27FC236}">
                <a16:creationId xmlns:a16="http://schemas.microsoft.com/office/drawing/2014/main" id="{73FA861E-8D41-2964-6B36-AF268B1F77D1}"/>
              </a:ext>
            </a:extLst>
          </p:cNvPr>
          <p:cNvSpPr/>
          <p:nvPr/>
        </p:nvSpPr>
        <p:spPr>
          <a:xfrm>
            <a:off x="6738935" y="2665411"/>
            <a:ext cx="4819646" cy="3549645"/>
          </a:xfrm>
          <a:prstGeom prst="rect">
            <a:avLst/>
          </a:prstGeom>
          <a:noFill/>
          <a:ln cap="flat">
            <a:noFill/>
            <a:prstDash val="solid"/>
          </a:ln>
        </p:spPr>
        <p:txBody>
          <a:bodyPr vert="horz" wrap="square" lIns="91440" tIns="45720" rIns="91440" bIns="45720" anchor="t" anchorCtr="0" compatLnSpc="1">
            <a:noAutofit/>
          </a:bodyPr>
          <a:lstStyle/>
          <a:p>
            <a:pPr marL="457200" marR="0" lvl="0" indent="-228600" algn="l" defTabSz="914400" rtl="0" fontAlgn="auto" hangingPunct="1">
              <a:lnSpc>
                <a:spcPct val="90000"/>
              </a:lnSpc>
              <a:spcBef>
                <a:spcPts val="1000"/>
              </a:spcBef>
              <a:spcAft>
                <a:spcPts val="0"/>
              </a:spcAft>
              <a:buClr>
                <a:srgbClr val="156082"/>
              </a:buClr>
              <a:buSzPct val="80000"/>
              <a:buFont typeface="Arial" pitchFamily="34"/>
              <a:buChar char="•"/>
              <a:tabLst/>
              <a:defRPr sz="1800" b="0" i="0" u="none" strike="noStrike" kern="0" cap="none" spc="0" baseline="0">
                <a:solidFill>
                  <a:srgbClr val="000000"/>
                </a:solidFill>
                <a:uFillTx/>
              </a:defRPr>
            </a:pPr>
            <a:endParaRPr lang="en-US" sz="2200" b="0" i="0" u="none" strike="noStrike" kern="1200" cap="none" spc="0" baseline="0" dirty="0">
              <a:solidFill>
                <a:srgbClr val="000000"/>
              </a:solidFill>
              <a:uFillTx/>
              <a:latin typeface="Aptos" pitchFamily="34"/>
            </a:endParaRPr>
          </a:p>
        </p:txBody>
      </p:sp>
      <p:sp>
        <p:nvSpPr>
          <p:cNvPr id="7" name="Rectangle 6">
            <a:extLst>
              <a:ext uri="{FF2B5EF4-FFF2-40B4-BE49-F238E27FC236}">
                <a16:creationId xmlns:a16="http://schemas.microsoft.com/office/drawing/2014/main" id="{7481850A-F7B1-8539-DDD1-1C712DC44802}"/>
              </a:ext>
            </a:extLst>
          </p:cNvPr>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rmAutofit/>
          </a:bodyPr>
          <a:lstStyle/>
          <a:p>
            <a:pPr marL="0" marR="0" lvl="0" indent="0" algn="r" defTabSz="914400" rtl="0" fontAlgn="auto" hangingPunct="1">
              <a:lnSpc>
                <a:spcPct val="100000"/>
              </a:lnSpc>
              <a:spcBef>
                <a:spcPts val="0"/>
              </a:spcBef>
              <a:spcAft>
                <a:spcPts val="600"/>
              </a:spcAft>
              <a:buNone/>
              <a:tabLst/>
              <a:defRPr sz="1800" b="0" i="0" u="none" strike="noStrike" kern="0" cap="none" spc="0" baseline="0">
                <a:solidFill>
                  <a:srgbClr val="000000"/>
                </a:solidFill>
                <a:uFillTx/>
              </a:defRPr>
            </a:pPr>
            <a:fld id="{95057210-071A-4BB4-BF9C-98F5BE3ED1B0}" type="slidenum">
              <a:rPr lang="en-US" sz="1200" b="0" i="0" u="none" strike="noStrike" kern="1200" cap="none" spc="0" baseline="0">
                <a:solidFill>
                  <a:srgbClr val="898989"/>
                </a:solidFill>
                <a:uFillTx/>
                <a:latin typeface="Aptos"/>
              </a:rPr>
              <a:t>8</a:t>
            </a:fld>
            <a:endParaRPr lang="en-US" sz="1200" b="0" i="0" u="none" strike="noStrike" kern="1200" cap="none" spc="0" baseline="0">
              <a:solidFill>
                <a:srgbClr val="898989"/>
              </a:solidFill>
              <a:uFillTx/>
              <a:latin typeface="Aptos"/>
            </a:endParaRPr>
          </a:p>
        </p:txBody>
      </p:sp>
      <p:graphicFrame>
        <p:nvGraphicFramePr>
          <p:cNvPr id="3080" name="TextBox 8">
            <a:extLst>
              <a:ext uri="{FF2B5EF4-FFF2-40B4-BE49-F238E27FC236}">
                <a16:creationId xmlns:a16="http://schemas.microsoft.com/office/drawing/2014/main" id="{667C24C3-1B05-22FF-1835-D08CB9F3678D}"/>
              </a:ext>
            </a:extLst>
          </p:cNvPr>
          <p:cNvGraphicFramePr/>
          <p:nvPr>
            <p:extLst>
              <p:ext uri="{D42A27DB-BD31-4B8C-83A1-F6EECF244321}">
                <p14:modId xmlns:p14="http://schemas.microsoft.com/office/powerpoint/2010/main" val="2246685981"/>
              </p:ext>
            </p:extLst>
          </p:nvPr>
        </p:nvGraphicFramePr>
        <p:xfrm flipH="1">
          <a:off x="633418" y="4289488"/>
          <a:ext cx="45719" cy="457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2" descr="POWERFUL LIST OF MALA MANTRAS FOR EVERY ...">
            <a:extLst>
              <a:ext uri="{FF2B5EF4-FFF2-40B4-BE49-F238E27FC236}">
                <a16:creationId xmlns:a16="http://schemas.microsoft.com/office/drawing/2014/main" id="{E2BB8522-FE15-E158-27E9-CE8BE84C77AD}"/>
              </a:ext>
            </a:extLst>
          </p:cNvPr>
          <p:cNvPicPr>
            <a:picLocks noChangeAspect="1" noChangeArrowheads="1"/>
          </p:cNvPicPr>
          <p:nvPr/>
        </p:nvPicPr>
        <p:blipFill>
          <a:blip r:embed="rId8">
            <a:extLst>
              <a:ext uri="{28A0092B-C50C-407E-A947-70E740481C1C}">
                <a14:useLocalDpi xmlns:a14="http://schemas.microsoft.com/office/drawing/2010/main" val="0"/>
              </a:ext>
            </a:extLst>
          </a:blip>
          <a:srcRect l="12221" r="17754" b="-1"/>
          <a:stretch/>
        </p:blipFill>
        <p:spPr bwMode="auto">
          <a:xfrm>
            <a:off x="257599" y="3429000"/>
            <a:ext cx="5011991" cy="331476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C2635254-AFCD-FB3C-89D7-DCCAFA304CF0}"/>
              </a:ext>
            </a:extLst>
          </p:cNvPr>
          <p:cNvSpPr txBox="1"/>
          <p:nvPr/>
        </p:nvSpPr>
        <p:spPr>
          <a:xfrm>
            <a:off x="6096000" y="2950660"/>
            <a:ext cx="6288991" cy="2677656"/>
          </a:xfrm>
          <a:prstGeom prst="rect">
            <a:avLst/>
          </a:prstGeom>
          <a:noFill/>
        </p:spPr>
        <p:txBody>
          <a:bodyPr wrap="square" rtlCol="0">
            <a:spAutoFit/>
          </a:bodyPr>
          <a:lstStyle/>
          <a:p>
            <a:pPr marL="457200" indent="-457200">
              <a:buFont typeface="Wingdings" panose="05000000000000000000" pitchFamily="2" charset="2"/>
              <a:buChar char="v"/>
            </a:pPr>
            <a:r>
              <a:rPr lang="en-GB" sz="2800" b="1" dirty="0"/>
              <a:t>How does meditating on delusory perceptions as the four kayas </a:t>
            </a:r>
          </a:p>
          <a:p>
            <a:r>
              <a:rPr lang="en-GB" sz="2800" b="1" dirty="0"/>
              <a:t>     protect our view of emptiness?</a:t>
            </a:r>
          </a:p>
          <a:p>
            <a:pPr marL="457200" indent="-457200">
              <a:buFont typeface="Wingdings" panose="05000000000000000000" pitchFamily="2" charset="2"/>
              <a:buChar char="v"/>
            </a:pPr>
            <a:endParaRPr lang="en-GB" sz="2800" b="1" dirty="0"/>
          </a:p>
          <a:p>
            <a:pPr marL="457200" indent="-457200">
              <a:buFont typeface="Wingdings" panose="05000000000000000000" pitchFamily="2" charset="2"/>
              <a:buChar char="v"/>
            </a:pPr>
            <a:r>
              <a:rPr lang="en-GB" sz="2800" b="1" dirty="0"/>
              <a:t>Discuss the fourfold practices and how you relate to them.</a:t>
            </a:r>
          </a:p>
        </p:txBody>
      </p:sp>
      <p:sp>
        <p:nvSpPr>
          <p:cNvPr id="9" name="TextBox 8">
            <a:extLst>
              <a:ext uri="{FF2B5EF4-FFF2-40B4-BE49-F238E27FC236}">
                <a16:creationId xmlns:a16="http://schemas.microsoft.com/office/drawing/2014/main" id="{492C93E0-2987-11E6-C083-51693CA9694A}"/>
              </a:ext>
            </a:extLst>
          </p:cNvPr>
          <p:cNvSpPr txBox="1"/>
          <p:nvPr/>
        </p:nvSpPr>
        <p:spPr>
          <a:xfrm>
            <a:off x="213118" y="41696"/>
            <a:ext cx="5011991" cy="3416320"/>
          </a:xfrm>
          <a:prstGeom prst="rect">
            <a:avLst/>
          </a:prstGeom>
          <a:noFill/>
        </p:spPr>
        <p:txBody>
          <a:bodyPr wrap="square" rtlCol="0">
            <a:spAutoFit/>
          </a:bodyPr>
          <a:lstStyle/>
          <a:p>
            <a:pPr algn="ctr"/>
            <a:r>
              <a:rPr lang="en-GB" sz="2400" b="1" i="1" dirty="0"/>
              <a:t>All our past history, all our neurosis, is related with others. All our experiences are based on others…….</a:t>
            </a:r>
          </a:p>
          <a:p>
            <a:pPr algn="ctr"/>
            <a:r>
              <a:rPr lang="en-GB" sz="2400" b="1" i="1" dirty="0"/>
              <a:t>Without them, we could not attain anything. We would have no feedback, absolutely nothing to work with. So the irritations and problems in our world are crucial.”</a:t>
            </a:r>
          </a:p>
          <a:p>
            <a:pPr algn="r"/>
            <a:r>
              <a:rPr lang="en-GB" sz="2400" i="1" dirty="0" err="1"/>
              <a:t>Trungpa</a:t>
            </a:r>
            <a:endParaRPr lang="en-GB" sz="2400" i="1" dirty="0"/>
          </a:p>
        </p:txBody>
      </p:sp>
    </p:spTree>
    <p:extLst>
      <p:ext uri="{BB962C8B-B14F-4D97-AF65-F5344CB8AC3E}">
        <p14:creationId xmlns:p14="http://schemas.microsoft.com/office/powerpoint/2010/main" val="3621023521"/>
      </p:ext>
    </p:extLst>
  </p:cSld>
  <p:clrMapOvr>
    <a:masterClrMapping/>
  </p:clrMapOvr>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TM03457491[[fn=Metropolitan]]</Template>
  <TotalTime>1083</TotalTime>
  <Words>2149</Words>
  <Application>Microsoft Office PowerPoint</Application>
  <PresentationFormat>Widescreen</PresentationFormat>
  <Paragraphs>213</Paragraphs>
  <Slides>8</Slides>
  <Notes>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Aptos</vt:lpstr>
      <vt:lpstr>Arial</vt:lpstr>
      <vt:lpstr>Calibri Light</vt:lpstr>
      <vt:lpstr>Courier New</vt:lpstr>
      <vt:lpstr>Google Sans</vt:lpstr>
      <vt:lpstr>Quattrocento Sans</vt:lpstr>
      <vt:lpstr>Times New Roman</vt:lpstr>
      <vt:lpstr>Wingdings</vt:lpstr>
      <vt:lpstr>Metropolitan</vt:lpstr>
      <vt:lpstr> THE BODIES OF A BUDDHA</vt:lpstr>
      <vt:lpstr>  THE WISDOM TRUTH BODY</vt:lpstr>
      <vt:lpstr>  THE EMANATION BODY</vt:lpstr>
      <vt:lpstr>  THE COMPLETE ENJOYMENT BODY</vt:lpstr>
      <vt:lpstr>  THE NATURE TRUTH BODY</vt:lpstr>
      <vt:lpstr>Seeing with pure vision</vt:lpstr>
      <vt:lpstr>  THE FOURFOLD PRACTICE</vt:lpstr>
      <vt:lpstr>  FOR 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 3 - Transforming Adversity - Taking Suffering Onto the Path</dc:title>
  <dc:creator>ondy willson</dc:creator>
  <cp:lastModifiedBy>ondy willson</cp:lastModifiedBy>
  <cp:revision>22</cp:revision>
  <dcterms:created xsi:type="dcterms:W3CDTF">2024-10-09T08:55:25Z</dcterms:created>
  <dcterms:modified xsi:type="dcterms:W3CDTF">2025-01-11T14:43:06Z</dcterms:modified>
</cp:coreProperties>
</file>